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notesMasterIdLst>
    <p:notesMasterId r:id="rId36"/>
  </p:notesMasterIdLst>
  <p:sldIdLst>
    <p:sldId id="257" r:id="rId2"/>
    <p:sldId id="258" r:id="rId3"/>
    <p:sldId id="259" r:id="rId4"/>
    <p:sldId id="276" r:id="rId5"/>
    <p:sldId id="271" r:id="rId6"/>
    <p:sldId id="272" r:id="rId7"/>
    <p:sldId id="261" r:id="rId8"/>
    <p:sldId id="263" r:id="rId9"/>
    <p:sldId id="264" r:id="rId10"/>
    <p:sldId id="266" r:id="rId11"/>
    <p:sldId id="267" r:id="rId12"/>
    <p:sldId id="269" r:id="rId13"/>
    <p:sldId id="274" r:id="rId14"/>
    <p:sldId id="275"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ker, Roy - MSHA" initials="BR-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931"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608C92D-9B05-4F88-8A07-508ACD64BFFF}" type="datetimeFigureOut">
              <a:rPr lang="en-US" smtClean="0"/>
              <a:t>10/27/2014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155852-972B-448F-A1C6-AC58542D6F14}" type="slidenum">
              <a:rPr lang="en-US" smtClean="0"/>
              <a:t>‹#›</a:t>
            </a:fld>
            <a:endParaRPr lang="en-US" dirty="0"/>
          </a:p>
        </p:txBody>
      </p:sp>
    </p:spTree>
    <p:extLst>
      <p:ext uri="{BB962C8B-B14F-4D97-AF65-F5344CB8AC3E}">
        <p14:creationId xmlns:p14="http://schemas.microsoft.com/office/powerpoint/2010/main" val="4231786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sz="2400">
                <a:solidFill>
                  <a:schemeClr val="tx1"/>
                </a:solidFill>
                <a:latin typeface="Arial Black" pitchFamily="34" charset="0"/>
              </a:defRPr>
            </a:lvl1pPr>
            <a:lvl2pPr marL="757066" indent="-291179">
              <a:defRPr sz="2400">
                <a:solidFill>
                  <a:schemeClr val="tx1"/>
                </a:solidFill>
                <a:latin typeface="Arial Black" pitchFamily="34" charset="0"/>
              </a:defRPr>
            </a:lvl2pPr>
            <a:lvl3pPr marL="1164717" indent="-232943">
              <a:defRPr sz="2400">
                <a:solidFill>
                  <a:schemeClr val="tx1"/>
                </a:solidFill>
                <a:latin typeface="Arial Black" pitchFamily="34" charset="0"/>
              </a:defRPr>
            </a:lvl3pPr>
            <a:lvl4pPr marL="1630604" indent="-232943">
              <a:defRPr sz="2400">
                <a:solidFill>
                  <a:schemeClr val="tx1"/>
                </a:solidFill>
                <a:latin typeface="Arial Black" pitchFamily="34" charset="0"/>
              </a:defRPr>
            </a:lvl4pPr>
            <a:lvl5pPr marL="2096491" indent="-232943">
              <a:defRPr sz="2400">
                <a:solidFill>
                  <a:schemeClr val="tx1"/>
                </a:solidFill>
                <a:latin typeface="Arial Black" pitchFamily="34" charset="0"/>
              </a:defRPr>
            </a:lvl5pPr>
            <a:lvl6pPr marL="2562377" indent="-232943" eaLnBrk="0" fontAlgn="base" hangingPunct="0">
              <a:spcBef>
                <a:spcPct val="0"/>
              </a:spcBef>
              <a:spcAft>
                <a:spcPct val="0"/>
              </a:spcAft>
              <a:defRPr sz="2400">
                <a:solidFill>
                  <a:schemeClr val="tx1"/>
                </a:solidFill>
                <a:latin typeface="Arial Black" pitchFamily="34" charset="0"/>
              </a:defRPr>
            </a:lvl6pPr>
            <a:lvl7pPr marL="3028264" indent="-232943" eaLnBrk="0" fontAlgn="base" hangingPunct="0">
              <a:spcBef>
                <a:spcPct val="0"/>
              </a:spcBef>
              <a:spcAft>
                <a:spcPct val="0"/>
              </a:spcAft>
              <a:defRPr sz="2400">
                <a:solidFill>
                  <a:schemeClr val="tx1"/>
                </a:solidFill>
                <a:latin typeface="Arial Black" pitchFamily="34" charset="0"/>
              </a:defRPr>
            </a:lvl7pPr>
            <a:lvl8pPr marL="3494151" indent="-232943" eaLnBrk="0" fontAlgn="base" hangingPunct="0">
              <a:spcBef>
                <a:spcPct val="0"/>
              </a:spcBef>
              <a:spcAft>
                <a:spcPct val="0"/>
              </a:spcAft>
              <a:defRPr sz="2400">
                <a:solidFill>
                  <a:schemeClr val="tx1"/>
                </a:solidFill>
                <a:latin typeface="Arial Black" pitchFamily="34" charset="0"/>
              </a:defRPr>
            </a:lvl8pPr>
            <a:lvl9pPr marL="3960038" indent="-232943" eaLnBrk="0" fontAlgn="base" hangingPunct="0">
              <a:spcBef>
                <a:spcPct val="0"/>
              </a:spcBef>
              <a:spcAft>
                <a:spcPct val="0"/>
              </a:spcAft>
              <a:defRPr sz="2400">
                <a:solidFill>
                  <a:schemeClr val="tx1"/>
                </a:solidFill>
                <a:latin typeface="Arial Black" pitchFamily="34" charset="0"/>
              </a:defRPr>
            </a:lvl9pPr>
          </a:lstStyle>
          <a:p>
            <a:fld id="{76F7876D-CF5F-4B3A-AB43-9238FD629C4E}" type="slidenum">
              <a:rPr lang="en-US" altLang="en-US" sz="1200">
                <a:latin typeface="Arial" charset="0"/>
              </a:rPr>
              <a:pPr/>
              <a:t>8</a:t>
            </a:fld>
            <a:endParaRPr lang="en-US" altLang="en-US" sz="1200" dirty="0">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Arial Black" pitchFamily="34" charset="0"/>
              </a:defRPr>
            </a:lvl1pPr>
            <a:lvl2pPr marL="757066" indent="-291179">
              <a:defRPr sz="2400">
                <a:solidFill>
                  <a:schemeClr val="tx1"/>
                </a:solidFill>
                <a:latin typeface="Arial Black" pitchFamily="34" charset="0"/>
              </a:defRPr>
            </a:lvl2pPr>
            <a:lvl3pPr marL="1164717" indent="-232943">
              <a:defRPr sz="2400">
                <a:solidFill>
                  <a:schemeClr val="tx1"/>
                </a:solidFill>
                <a:latin typeface="Arial Black" pitchFamily="34" charset="0"/>
              </a:defRPr>
            </a:lvl3pPr>
            <a:lvl4pPr marL="1630604" indent="-232943">
              <a:defRPr sz="2400">
                <a:solidFill>
                  <a:schemeClr val="tx1"/>
                </a:solidFill>
                <a:latin typeface="Arial Black" pitchFamily="34" charset="0"/>
              </a:defRPr>
            </a:lvl4pPr>
            <a:lvl5pPr marL="2096491" indent="-232943">
              <a:defRPr sz="2400">
                <a:solidFill>
                  <a:schemeClr val="tx1"/>
                </a:solidFill>
                <a:latin typeface="Arial Black" pitchFamily="34" charset="0"/>
              </a:defRPr>
            </a:lvl5pPr>
            <a:lvl6pPr marL="2562377" indent="-232943" eaLnBrk="0" fontAlgn="base" hangingPunct="0">
              <a:spcBef>
                <a:spcPct val="0"/>
              </a:spcBef>
              <a:spcAft>
                <a:spcPct val="0"/>
              </a:spcAft>
              <a:defRPr sz="2400">
                <a:solidFill>
                  <a:schemeClr val="tx1"/>
                </a:solidFill>
                <a:latin typeface="Arial Black" pitchFamily="34" charset="0"/>
              </a:defRPr>
            </a:lvl6pPr>
            <a:lvl7pPr marL="3028264" indent="-232943" eaLnBrk="0" fontAlgn="base" hangingPunct="0">
              <a:spcBef>
                <a:spcPct val="0"/>
              </a:spcBef>
              <a:spcAft>
                <a:spcPct val="0"/>
              </a:spcAft>
              <a:defRPr sz="2400">
                <a:solidFill>
                  <a:schemeClr val="tx1"/>
                </a:solidFill>
                <a:latin typeface="Arial Black" pitchFamily="34" charset="0"/>
              </a:defRPr>
            </a:lvl7pPr>
            <a:lvl8pPr marL="3494151" indent="-232943" eaLnBrk="0" fontAlgn="base" hangingPunct="0">
              <a:spcBef>
                <a:spcPct val="0"/>
              </a:spcBef>
              <a:spcAft>
                <a:spcPct val="0"/>
              </a:spcAft>
              <a:defRPr sz="2400">
                <a:solidFill>
                  <a:schemeClr val="tx1"/>
                </a:solidFill>
                <a:latin typeface="Arial Black" pitchFamily="34" charset="0"/>
              </a:defRPr>
            </a:lvl8pPr>
            <a:lvl9pPr marL="3960038" indent="-232943" eaLnBrk="0" fontAlgn="base" hangingPunct="0">
              <a:spcBef>
                <a:spcPct val="0"/>
              </a:spcBef>
              <a:spcAft>
                <a:spcPct val="0"/>
              </a:spcAft>
              <a:defRPr sz="2400">
                <a:solidFill>
                  <a:schemeClr val="tx1"/>
                </a:solidFill>
                <a:latin typeface="Arial Black" pitchFamily="34" charset="0"/>
              </a:defRPr>
            </a:lvl9pPr>
          </a:lstStyle>
          <a:p>
            <a:fld id="{739A4DEC-120F-4498-9552-EB5E84AF1210}" type="slidenum">
              <a:rPr lang="en-US" altLang="en-US" sz="1200">
                <a:latin typeface="Arial" charset="0"/>
              </a:rPr>
              <a:pPr/>
              <a:t>9</a:t>
            </a:fld>
            <a:endParaRPr lang="en-US" altLang="en-US" sz="1200" dirty="0">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2400">
                <a:solidFill>
                  <a:schemeClr val="tx1"/>
                </a:solidFill>
                <a:latin typeface="Arial Black" pitchFamily="34" charset="0"/>
              </a:defRPr>
            </a:lvl1pPr>
            <a:lvl2pPr marL="757066" indent="-291179">
              <a:defRPr sz="2400">
                <a:solidFill>
                  <a:schemeClr val="tx1"/>
                </a:solidFill>
                <a:latin typeface="Arial Black" pitchFamily="34" charset="0"/>
              </a:defRPr>
            </a:lvl2pPr>
            <a:lvl3pPr marL="1164717" indent="-232943">
              <a:defRPr sz="2400">
                <a:solidFill>
                  <a:schemeClr val="tx1"/>
                </a:solidFill>
                <a:latin typeface="Arial Black" pitchFamily="34" charset="0"/>
              </a:defRPr>
            </a:lvl3pPr>
            <a:lvl4pPr marL="1630604" indent="-232943">
              <a:defRPr sz="2400">
                <a:solidFill>
                  <a:schemeClr val="tx1"/>
                </a:solidFill>
                <a:latin typeface="Arial Black" pitchFamily="34" charset="0"/>
              </a:defRPr>
            </a:lvl4pPr>
            <a:lvl5pPr marL="2096491" indent="-232943">
              <a:defRPr sz="2400">
                <a:solidFill>
                  <a:schemeClr val="tx1"/>
                </a:solidFill>
                <a:latin typeface="Arial Black" pitchFamily="34" charset="0"/>
              </a:defRPr>
            </a:lvl5pPr>
            <a:lvl6pPr marL="2562377" indent="-232943" eaLnBrk="0" fontAlgn="base" hangingPunct="0">
              <a:spcBef>
                <a:spcPct val="0"/>
              </a:spcBef>
              <a:spcAft>
                <a:spcPct val="0"/>
              </a:spcAft>
              <a:defRPr sz="2400">
                <a:solidFill>
                  <a:schemeClr val="tx1"/>
                </a:solidFill>
                <a:latin typeface="Arial Black" pitchFamily="34" charset="0"/>
              </a:defRPr>
            </a:lvl6pPr>
            <a:lvl7pPr marL="3028264" indent="-232943" eaLnBrk="0" fontAlgn="base" hangingPunct="0">
              <a:spcBef>
                <a:spcPct val="0"/>
              </a:spcBef>
              <a:spcAft>
                <a:spcPct val="0"/>
              </a:spcAft>
              <a:defRPr sz="2400">
                <a:solidFill>
                  <a:schemeClr val="tx1"/>
                </a:solidFill>
                <a:latin typeface="Arial Black" pitchFamily="34" charset="0"/>
              </a:defRPr>
            </a:lvl7pPr>
            <a:lvl8pPr marL="3494151" indent="-232943" eaLnBrk="0" fontAlgn="base" hangingPunct="0">
              <a:spcBef>
                <a:spcPct val="0"/>
              </a:spcBef>
              <a:spcAft>
                <a:spcPct val="0"/>
              </a:spcAft>
              <a:defRPr sz="2400">
                <a:solidFill>
                  <a:schemeClr val="tx1"/>
                </a:solidFill>
                <a:latin typeface="Arial Black" pitchFamily="34" charset="0"/>
              </a:defRPr>
            </a:lvl8pPr>
            <a:lvl9pPr marL="3960038" indent="-232943" eaLnBrk="0" fontAlgn="base" hangingPunct="0">
              <a:spcBef>
                <a:spcPct val="0"/>
              </a:spcBef>
              <a:spcAft>
                <a:spcPct val="0"/>
              </a:spcAft>
              <a:defRPr sz="2400">
                <a:solidFill>
                  <a:schemeClr val="tx1"/>
                </a:solidFill>
                <a:latin typeface="Arial Black" pitchFamily="34" charset="0"/>
              </a:defRPr>
            </a:lvl9pPr>
          </a:lstStyle>
          <a:p>
            <a:fld id="{5074D3FF-7ACF-4CB6-B5EB-67AA2EDE3FAA}" type="slidenum">
              <a:rPr lang="en-US" altLang="en-US" sz="1200">
                <a:latin typeface="Arial" charset="0"/>
              </a:rPr>
              <a:pPr/>
              <a:t>10</a:t>
            </a:fld>
            <a:endParaRPr lang="en-US" altLang="en-US" sz="1200" dirty="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400">
                <a:solidFill>
                  <a:schemeClr val="tx1"/>
                </a:solidFill>
                <a:latin typeface="Arial Black" pitchFamily="34" charset="0"/>
              </a:defRPr>
            </a:lvl1pPr>
            <a:lvl2pPr marL="757066" indent="-291179">
              <a:defRPr sz="2400">
                <a:solidFill>
                  <a:schemeClr val="tx1"/>
                </a:solidFill>
                <a:latin typeface="Arial Black" pitchFamily="34" charset="0"/>
              </a:defRPr>
            </a:lvl2pPr>
            <a:lvl3pPr marL="1164717" indent="-232943">
              <a:defRPr sz="2400">
                <a:solidFill>
                  <a:schemeClr val="tx1"/>
                </a:solidFill>
                <a:latin typeface="Arial Black" pitchFamily="34" charset="0"/>
              </a:defRPr>
            </a:lvl3pPr>
            <a:lvl4pPr marL="1630604" indent="-232943">
              <a:defRPr sz="2400">
                <a:solidFill>
                  <a:schemeClr val="tx1"/>
                </a:solidFill>
                <a:latin typeface="Arial Black" pitchFamily="34" charset="0"/>
              </a:defRPr>
            </a:lvl4pPr>
            <a:lvl5pPr marL="2096491" indent="-232943">
              <a:defRPr sz="2400">
                <a:solidFill>
                  <a:schemeClr val="tx1"/>
                </a:solidFill>
                <a:latin typeface="Arial Black" pitchFamily="34" charset="0"/>
              </a:defRPr>
            </a:lvl5pPr>
            <a:lvl6pPr marL="2562377" indent="-232943" eaLnBrk="0" fontAlgn="base" hangingPunct="0">
              <a:spcBef>
                <a:spcPct val="0"/>
              </a:spcBef>
              <a:spcAft>
                <a:spcPct val="0"/>
              </a:spcAft>
              <a:defRPr sz="2400">
                <a:solidFill>
                  <a:schemeClr val="tx1"/>
                </a:solidFill>
                <a:latin typeface="Arial Black" pitchFamily="34" charset="0"/>
              </a:defRPr>
            </a:lvl6pPr>
            <a:lvl7pPr marL="3028264" indent="-232943" eaLnBrk="0" fontAlgn="base" hangingPunct="0">
              <a:spcBef>
                <a:spcPct val="0"/>
              </a:spcBef>
              <a:spcAft>
                <a:spcPct val="0"/>
              </a:spcAft>
              <a:defRPr sz="2400">
                <a:solidFill>
                  <a:schemeClr val="tx1"/>
                </a:solidFill>
                <a:latin typeface="Arial Black" pitchFamily="34" charset="0"/>
              </a:defRPr>
            </a:lvl7pPr>
            <a:lvl8pPr marL="3494151" indent="-232943" eaLnBrk="0" fontAlgn="base" hangingPunct="0">
              <a:spcBef>
                <a:spcPct val="0"/>
              </a:spcBef>
              <a:spcAft>
                <a:spcPct val="0"/>
              </a:spcAft>
              <a:defRPr sz="2400">
                <a:solidFill>
                  <a:schemeClr val="tx1"/>
                </a:solidFill>
                <a:latin typeface="Arial Black" pitchFamily="34" charset="0"/>
              </a:defRPr>
            </a:lvl8pPr>
            <a:lvl9pPr marL="3960038" indent="-232943" eaLnBrk="0" fontAlgn="base" hangingPunct="0">
              <a:spcBef>
                <a:spcPct val="0"/>
              </a:spcBef>
              <a:spcAft>
                <a:spcPct val="0"/>
              </a:spcAft>
              <a:defRPr sz="2400">
                <a:solidFill>
                  <a:schemeClr val="tx1"/>
                </a:solidFill>
                <a:latin typeface="Arial Black" pitchFamily="34" charset="0"/>
              </a:defRPr>
            </a:lvl9pPr>
          </a:lstStyle>
          <a:p>
            <a:fld id="{580AC809-B90E-4CB6-BB64-6E517BC5E593}" type="slidenum">
              <a:rPr lang="en-US" altLang="en-US" sz="1200">
                <a:latin typeface="Arial" charset="0"/>
              </a:rPr>
              <a:pPr/>
              <a:t>11</a:t>
            </a:fld>
            <a:endParaRPr lang="en-US" altLang="en-US" sz="1200" dirty="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sz="2400">
                <a:solidFill>
                  <a:schemeClr val="tx1"/>
                </a:solidFill>
                <a:latin typeface="Arial Black" pitchFamily="34" charset="0"/>
              </a:defRPr>
            </a:lvl1pPr>
            <a:lvl2pPr marL="757066" indent="-291179">
              <a:defRPr sz="2400">
                <a:solidFill>
                  <a:schemeClr val="tx1"/>
                </a:solidFill>
                <a:latin typeface="Arial Black" pitchFamily="34" charset="0"/>
              </a:defRPr>
            </a:lvl2pPr>
            <a:lvl3pPr marL="1164717" indent="-232943">
              <a:defRPr sz="2400">
                <a:solidFill>
                  <a:schemeClr val="tx1"/>
                </a:solidFill>
                <a:latin typeface="Arial Black" pitchFamily="34" charset="0"/>
              </a:defRPr>
            </a:lvl3pPr>
            <a:lvl4pPr marL="1630604" indent="-232943">
              <a:defRPr sz="2400">
                <a:solidFill>
                  <a:schemeClr val="tx1"/>
                </a:solidFill>
                <a:latin typeface="Arial Black" pitchFamily="34" charset="0"/>
              </a:defRPr>
            </a:lvl4pPr>
            <a:lvl5pPr marL="2096491" indent="-232943">
              <a:defRPr sz="2400">
                <a:solidFill>
                  <a:schemeClr val="tx1"/>
                </a:solidFill>
                <a:latin typeface="Arial Black" pitchFamily="34" charset="0"/>
              </a:defRPr>
            </a:lvl5pPr>
            <a:lvl6pPr marL="2562377" indent="-232943" eaLnBrk="0" fontAlgn="base" hangingPunct="0">
              <a:spcBef>
                <a:spcPct val="0"/>
              </a:spcBef>
              <a:spcAft>
                <a:spcPct val="0"/>
              </a:spcAft>
              <a:defRPr sz="2400">
                <a:solidFill>
                  <a:schemeClr val="tx1"/>
                </a:solidFill>
                <a:latin typeface="Arial Black" pitchFamily="34" charset="0"/>
              </a:defRPr>
            </a:lvl6pPr>
            <a:lvl7pPr marL="3028264" indent="-232943" eaLnBrk="0" fontAlgn="base" hangingPunct="0">
              <a:spcBef>
                <a:spcPct val="0"/>
              </a:spcBef>
              <a:spcAft>
                <a:spcPct val="0"/>
              </a:spcAft>
              <a:defRPr sz="2400">
                <a:solidFill>
                  <a:schemeClr val="tx1"/>
                </a:solidFill>
                <a:latin typeface="Arial Black" pitchFamily="34" charset="0"/>
              </a:defRPr>
            </a:lvl7pPr>
            <a:lvl8pPr marL="3494151" indent="-232943" eaLnBrk="0" fontAlgn="base" hangingPunct="0">
              <a:spcBef>
                <a:spcPct val="0"/>
              </a:spcBef>
              <a:spcAft>
                <a:spcPct val="0"/>
              </a:spcAft>
              <a:defRPr sz="2400">
                <a:solidFill>
                  <a:schemeClr val="tx1"/>
                </a:solidFill>
                <a:latin typeface="Arial Black" pitchFamily="34" charset="0"/>
              </a:defRPr>
            </a:lvl8pPr>
            <a:lvl9pPr marL="3960038" indent="-232943" eaLnBrk="0" fontAlgn="base" hangingPunct="0">
              <a:spcBef>
                <a:spcPct val="0"/>
              </a:spcBef>
              <a:spcAft>
                <a:spcPct val="0"/>
              </a:spcAft>
              <a:defRPr sz="2400">
                <a:solidFill>
                  <a:schemeClr val="tx1"/>
                </a:solidFill>
                <a:latin typeface="Arial Black" pitchFamily="34" charset="0"/>
              </a:defRPr>
            </a:lvl9pPr>
          </a:lstStyle>
          <a:p>
            <a:fld id="{40B8E5A5-CB4B-4890-A59E-A8106D351708}" type="slidenum">
              <a:rPr lang="en-US" altLang="en-US" sz="1200">
                <a:latin typeface="Arial" charset="0"/>
              </a:rPr>
              <a:pPr/>
              <a:t>12</a:t>
            </a:fld>
            <a:endParaRPr lang="en-US" altLang="en-US" sz="1200" dirty="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2400">
                <a:solidFill>
                  <a:schemeClr val="tx1"/>
                </a:solidFill>
                <a:latin typeface="Arial Black" pitchFamily="34" charset="0"/>
              </a:defRPr>
            </a:lvl1pPr>
            <a:lvl2pPr marL="757066" indent="-291179">
              <a:defRPr sz="2400">
                <a:solidFill>
                  <a:schemeClr val="tx1"/>
                </a:solidFill>
                <a:latin typeface="Arial Black" pitchFamily="34" charset="0"/>
              </a:defRPr>
            </a:lvl2pPr>
            <a:lvl3pPr marL="1164717" indent="-232943">
              <a:defRPr sz="2400">
                <a:solidFill>
                  <a:schemeClr val="tx1"/>
                </a:solidFill>
                <a:latin typeface="Arial Black" pitchFamily="34" charset="0"/>
              </a:defRPr>
            </a:lvl3pPr>
            <a:lvl4pPr marL="1630604" indent="-232943">
              <a:defRPr sz="2400">
                <a:solidFill>
                  <a:schemeClr val="tx1"/>
                </a:solidFill>
                <a:latin typeface="Arial Black" pitchFamily="34" charset="0"/>
              </a:defRPr>
            </a:lvl4pPr>
            <a:lvl5pPr marL="2096491" indent="-232943">
              <a:defRPr sz="2400">
                <a:solidFill>
                  <a:schemeClr val="tx1"/>
                </a:solidFill>
                <a:latin typeface="Arial Black" pitchFamily="34" charset="0"/>
              </a:defRPr>
            </a:lvl5pPr>
            <a:lvl6pPr marL="2562377" indent="-232943" eaLnBrk="0" fontAlgn="base" hangingPunct="0">
              <a:spcBef>
                <a:spcPct val="0"/>
              </a:spcBef>
              <a:spcAft>
                <a:spcPct val="0"/>
              </a:spcAft>
              <a:defRPr sz="2400">
                <a:solidFill>
                  <a:schemeClr val="tx1"/>
                </a:solidFill>
                <a:latin typeface="Arial Black" pitchFamily="34" charset="0"/>
              </a:defRPr>
            </a:lvl6pPr>
            <a:lvl7pPr marL="3028264" indent="-232943" eaLnBrk="0" fontAlgn="base" hangingPunct="0">
              <a:spcBef>
                <a:spcPct val="0"/>
              </a:spcBef>
              <a:spcAft>
                <a:spcPct val="0"/>
              </a:spcAft>
              <a:defRPr sz="2400">
                <a:solidFill>
                  <a:schemeClr val="tx1"/>
                </a:solidFill>
                <a:latin typeface="Arial Black" pitchFamily="34" charset="0"/>
              </a:defRPr>
            </a:lvl7pPr>
            <a:lvl8pPr marL="3494151" indent="-232943" eaLnBrk="0" fontAlgn="base" hangingPunct="0">
              <a:spcBef>
                <a:spcPct val="0"/>
              </a:spcBef>
              <a:spcAft>
                <a:spcPct val="0"/>
              </a:spcAft>
              <a:defRPr sz="2400">
                <a:solidFill>
                  <a:schemeClr val="tx1"/>
                </a:solidFill>
                <a:latin typeface="Arial Black" pitchFamily="34" charset="0"/>
              </a:defRPr>
            </a:lvl8pPr>
            <a:lvl9pPr marL="3960038" indent="-232943" eaLnBrk="0" fontAlgn="base" hangingPunct="0">
              <a:spcBef>
                <a:spcPct val="0"/>
              </a:spcBef>
              <a:spcAft>
                <a:spcPct val="0"/>
              </a:spcAft>
              <a:defRPr sz="2400">
                <a:solidFill>
                  <a:schemeClr val="tx1"/>
                </a:solidFill>
                <a:latin typeface="Arial Black" pitchFamily="34" charset="0"/>
              </a:defRPr>
            </a:lvl9pPr>
          </a:lstStyle>
          <a:p>
            <a:fld id="{9162432E-0C96-4D6B-9F69-2AD870E2246E}" type="slidenum">
              <a:rPr lang="en-US" altLang="en-US" sz="1200">
                <a:latin typeface="Arial" charset="0"/>
              </a:rPr>
              <a:pPr/>
              <a:t>13</a:t>
            </a:fld>
            <a:endParaRPr lang="en-US" altLang="en-US" sz="1200" dirty="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DCD32B2-8464-44DB-9D7D-DDB1566F3B0F}" type="datetimeFigureOut">
              <a:rPr lang="en-US" smtClean="0"/>
              <a:t>10/27/2014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5D7A6EE-FC7D-4350-8AC3-A5284D9EFD86}"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CD32B2-8464-44DB-9D7D-DDB1566F3B0F}" type="datetimeFigureOut">
              <a:rPr lang="en-US" smtClean="0"/>
              <a:t>10/27/2014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5D7A6EE-FC7D-4350-8AC3-A5284D9EFD8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CD32B2-8464-44DB-9D7D-DDB1566F3B0F}" type="datetimeFigureOut">
              <a:rPr lang="en-US" smtClean="0"/>
              <a:t>10/27/2014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5D7A6EE-FC7D-4350-8AC3-A5284D9EFD8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CD32B2-8464-44DB-9D7D-DDB1566F3B0F}" type="datetimeFigureOut">
              <a:rPr lang="en-US" smtClean="0"/>
              <a:t>10/27/2014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5D7A6EE-FC7D-4350-8AC3-A5284D9EFD86}"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DCD32B2-8464-44DB-9D7D-DDB1566F3B0F}" type="datetimeFigureOut">
              <a:rPr lang="en-US" smtClean="0"/>
              <a:t>10/27/2014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5D7A6EE-FC7D-4350-8AC3-A5284D9EFD86}"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DCD32B2-8464-44DB-9D7D-DDB1566F3B0F}" type="datetimeFigureOut">
              <a:rPr lang="en-US" smtClean="0"/>
              <a:t>10/27/2014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5D7A6EE-FC7D-4350-8AC3-A5284D9EFD86}"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DCD32B2-8464-44DB-9D7D-DDB1566F3B0F}" type="datetimeFigureOut">
              <a:rPr lang="en-US" smtClean="0"/>
              <a:t>10/27/2014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55D7A6EE-FC7D-4350-8AC3-A5284D9EFD86}"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DCD32B2-8464-44DB-9D7D-DDB1566F3B0F}" type="datetimeFigureOut">
              <a:rPr lang="en-US" smtClean="0"/>
              <a:t>10/27/2014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55D7A6EE-FC7D-4350-8AC3-A5284D9EFD86}"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DCD32B2-8464-44DB-9D7D-DDB1566F3B0F}" type="datetimeFigureOut">
              <a:rPr lang="en-US" smtClean="0"/>
              <a:t>10/27/2014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55D7A6EE-FC7D-4350-8AC3-A5284D9EFD8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DCD32B2-8464-44DB-9D7D-DDB1566F3B0F}" type="datetimeFigureOut">
              <a:rPr lang="en-US" smtClean="0"/>
              <a:t>10/27/2014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5D7A6EE-FC7D-4350-8AC3-A5284D9EFD86}"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DCD32B2-8464-44DB-9D7D-DDB1566F3B0F}" type="datetimeFigureOut">
              <a:rPr lang="en-US" smtClean="0"/>
              <a:t>10/27/2014</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5D7A6EE-FC7D-4350-8AC3-A5284D9EFD86}"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DCD32B2-8464-44DB-9D7D-DDB1566F3B0F}" type="datetimeFigureOut">
              <a:rPr lang="en-US" smtClean="0"/>
              <a:t>10/27/2014</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5D7A6EE-FC7D-4350-8AC3-A5284D9EFD8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Steffey.David@dol.gov"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defRPr/>
            </a:pPr>
            <a:r>
              <a:rPr lang="en-US" altLang="en-US" sz="4000" dirty="0" smtClean="0">
                <a:solidFill>
                  <a:srgbClr val="00B0F0"/>
                </a:solidFill>
              </a:rPr>
              <a:t>Lessons Learned </a:t>
            </a:r>
            <a:br>
              <a:rPr lang="en-US" altLang="en-US" sz="4000" dirty="0" smtClean="0">
                <a:solidFill>
                  <a:srgbClr val="00B0F0"/>
                </a:solidFill>
              </a:rPr>
            </a:br>
            <a:r>
              <a:rPr lang="en-US" altLang="en-US" sz="4000" dirty="0" smtClean="0">
                <a:solidFill>
                  <a:srgbClr val="00B0F0"/>
                </a:solidFill>
              </a:rPr>
              <a:t>Dust Emphasis Team Inspections </a:t>
            </a:r>
            <a:br>
              <a:rPr lang="en-US" altLang="en-US" sz="4000" dirty="0" smtClean="0">
                <a:solidFill>
                  <a:srgbClr val="00B0F0"/>
                </a:solidFill>
              </a:rPr>
            </a:br>
            <a:r>
              <a:rPr lang="en-US" altLang="en-US" sz="4000" dirty="0">
                <a:solidFill>
                  <a:srgbClr val="00B0F0"/>
                </a:solidFill>
              </a:rPr>
              <a:t>O</a:t>
            </a:r>
            <a:r>
              <a:rPr lang="en-US" altLang="en-US" sz="4000" dirty="0" smtClean="0">
                <a:solidFill>
                  <a:srgbClr val="00B0F0"/>
                </a:solidFill>
              </a:rPr>
              <a:t>n-Shift Examinations</a:t>
            </a:r>
          </a:p>
        </p:txBody>
      </p:sp>
      <p:sp>
        <p:nvSpPr>
          <p:cNvPr id="2051" name="Rectangle 3"/>
          <p:cNvSpPr>
            <a:spLocks noGrp="1" noChangeArrowheads="1"/>
          </p:cNvSpPr>
          <p:nvPr>
            <p:ph type="subTitle" idx="1"/>
          </p:nvPr>
        </p:nvSpPr>
        <p:spPr/>
        <p:txBody>
          <a:bodyPr>
            <a:normAutofit fontScale="92500" lnSpcReduction="10000"/>
          </a:bodyPr>
          <a:lstStyle/>
          <a:p>
            <a:pPr algn="l">
              <a:spcBef>
                <a:spcPct val="0"/>
              </a:spcBef>
              <a:buClrTx/>
              <a:buSzTx/>
              <a:buFontTx/>
              <a:buNone/>
              <a:defRPr/>
            </a:pPr>
            <a:r>
              <a:rPr lang="en-US" altLang="en-US" dirty="0" smtClean="0"/>
              <a:t>                  By   Roy Baker </a:t>
            </a:r>
          </a:p>
          <a:p>
            <a:pPr algn="l">
              <a:spcBef>
                <a:spcPct val="0"/>
              </a:spcBef>
              <a:buClrTx/>
              <a:buSzTx/>
              <a:buFontTx/>
              <a:buNone/>
              <a:defRPr/>
            </a:pPr>
            <a:r>
              <a:rPr lang="en-US" altLang="en-US" dirty="0"/>
              <a:t> </a:t>
            </a:r>
            <a:r>
              <a:rPr lang="en-US" altLang="en-US" dirty="0" smtClean="0"/>
              <a:t>                        District 4 Health Supervisor</a:t>
            </a:r>
          </a:p>
          <a:p>
            <a:pPr algn="l">
              <a:spcBef>
                <a:spcPct val="0"/>
              </a:spcBef>
              <a:buClrTx/>
              <a:buSzTx/>
              <a:buFontTx/>
              <a:buNone/>
              <a:defRPr/>
            </a:pPr>
            <a:r>
              <a:rPr lang="en-US" altLang="en-US" dirty="0"/>
              <a:t> </a:t>
            </a:r>
            <a:r>
              <a:rPr lang="en-US" altLang="en-US" dirty="0" smtClean="0"/>
              <a:t>                     </a:t>
            </a:r>
          </a:p>
          <a:p>
            <a:pPr eaLnBrk="1" hangingPunct="1">
              <a:defRPr/>
            </a:pPr>
            <a:endParaRPr lang="en-US" altLang="en-US" dirty="0" smtClean="0"/>
          </a:p>
        </p:txBody>
      </p:sp>
    </p:spTree>
    <p:extLst>
      <p:ext uri="{BB962C8B-B14F-4D97-AF65-F5344CB8AC3E}">
        <p14:creationId xmlns:p14="http://schemas.microsoft.com/office/powerpoint/2010/main" val="22601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endParaRPr lang="en-US" altLang="en-US" dirty="0"/>
          </a:p>
        </p:txBody>
      </p:sp>
      <p:sp>
        <p:nvSpPr>
          <p:cNvPr id="35843" name="Text Box 3"/>
          <p:cNvSpPr txBox="1">
            <a:spLocks noChangeArrowheads="1"/>
          </p:cNvSpPr>
          <p:nvPr/>
        </p:nvSpPr>
        <p:spPr bwMode="auto">
          <a:xfrm>
            <a:off x="55563" y="55563"/>
            <a:ext cx="8982075" cy="8540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pPr>
              <a:lnSpc>
                <a:spcPct val="125000"/>
              </a:lnSpc>
              <a:spcBef>
                <a:spcPct val="50000"/>
              </a:spcBef>
            </a:pPr>
            <a:r>
              <a:rPr lang="en-US" altLang="en-US" sz="2000" b="1" dirty="0">
                <a:solidFill>
                  <a:srgbClr val="00B0F0"/>
                </a:solidFill>
                <a:latin typeface="Arial" charset="0"/>
              </a:rPr>
              <a:t>INSPECTION AND MAINTENANCE</a:t>
            </a:r>
          </a:p>
          <a:p>
            <a:pPr>
              <a:lnSpc>
                <a:spcPct val="125000"/>
              </a:lnSpc>
            </a:pPr>
            <a:r>
              <a:rPr lang="en-US" altLang="en-US" sz="2000" b="1" dirty="0">
                <a:solidFill>
                  <a:srgbClr val="00B0F0"/>
                </a:solidFill>
                <a:latin typeface="Arial" charset="0"/>
              </a:rPr>
              <a:t>     </a:t>
            </a:r>
            <a:r>
              <a:rPr lang="en-US" altLang="en-US" sz="2000" dirty="0">
                <a:solidFill>
                  <a:srgbClr val="00B0F0"/>
                </a:solidFill>
                <a:latin typeface="Arial" charset="0"/>
              </a:rPr>
              <a:t>DUST BOXES AND FILTER ELEMENTS</a:t>
            </a:r>
            <a:r>
              <a:rPr lang="en-US" altLang="en-US" sz="2000" dirty="0">
                <a:solidFill>
                  <a:srgbClr val="00FFFF"/>
                </a:solidFill>
                <a:latin typeface="Arial" charset="0"/>
              </a:rPr>
              <a:t>...</a:t>
            </a:r>
          </a:p>
        </p:txBody>
      </p:sp>
      <p:sp>
        <p:nvSpPr>
          <p:cNvPr id="35844" name="Text Box 4"/>
          <p:cNvSpPr txBox="1">
            <a:spLocks noChangeArrowheads="1"/>
          </p:cNvSpPr>
          <p:nvPr/>
        </p:nvSpPr>
        <p:spPr bwMode="auto">
          <a:xfrm>
            <a:off x="698500" y="1122363"/>
            <a:ext cx="1644650" cy="3667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pPr>
              <a:spcBef>
                <a:spcPct val="50000"/>
              </a:spcBef>
            </a:pPr>
            <a:r>
              <a:rPr lang="en-US" altLang="en-US" sz="1800" b="1" dirty="0">
                <a:solidFill>
                  <a:srgbClr val="00B0F0"/>
                </a:solidFill>
                <a:latin typeface="Arial" charset="0"/>
              </a:rPr>
              <a:t>Door Latches</a:t>
            </a:r>
            <a:endParaRPr lang="en-US" altLang="en-US" sz="1800" dirty="0">
              <a:solidFill>
                <a:srgbClr val="00B0F0"/>
              </a:solidFill>
              <a:latin typeface="Times New Roman" pitchFamily="18" charset="0"/>
            </a:endParaRPr>
          </a:p>
        </p:txBody>
      </p:sp>
      <p:pic>
        <p:nvPicPr>
          <p:cNvPr id="35845" name="Picture 5" descr="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8" y="2981325"/>
            <a:ext cx="5037137" cy="37782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6" name="Picture 6" descr="05"/>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5414963" y="1057275"/>
            <a:ext cx="3657600" cy="27432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7" name="Picture 7" descr="06"/>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5414963" y="4051300"/>
            <a:ext cx="3657600" cy="27432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48" name="Line 8"/>
          <p:cNvSpPr>
            <a:spLocks noChangeShapeType="1"/>
          </p:cNvSpPr>
          <p:nvPr/>
        </p:nvSpPr>
        <p:spPr bwMode="auto">
          <a:xfrm>
            <a:off x="3365500" y="4168775"/>
            <a:ext cx="368300" cy="192088"/>
          </a:xfrm>
          <a:prstGeom prst="line">
            <a:avLst/>
          </a:prstGeom>
          <a:noFill/>
          <a:ln w="76200">
            <a:solidFill>
              <a:srgbClr val="FFFF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5849" name="Line 9"/>
          <p:cNvSpPr>
            <a:spLocks noChangeShapeType="1"/>
          </p:cNvSpPr>
          <p:nvPr/>
        </p:nvSpPr>
        <p:spPr bwMode="auto">
          <a:xfrm>
            <a:off x="3359150" y="5681663"/>
            <a:ext cx="368300" cy="192087"/>
          </a:xfrm>
          <a:prstGeom prst="line">
            <a:avLst/>
          </a:prstGeom>
          <a:noFill/>
          <a:ln w="76200">
            <a:solidFill>
              <a:srgbClr val="FFFF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5850" name="Text Box 10"/>
          <p:cNvSpPr txBox="1">
            <a:spLocks noChangeArrowheads="1"/>
          </p:cNvSpPr>
          <p:nvPr/>
        </p:nvSpPr>
        <p:spPr bwMode="auto">
          <a:xfrm>
            <a:off x="1201738" y="1616075"/>
            <a:ext cx="2463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FF00"/>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pPr>
              <a:spcBef>
                <a:spcPct val="50000"/>
              </a:spcBef>
              <a:buFontTx/>
              <a:buChar char="•"/>
            </a:pPr>
            <a:r>
              <a:rPr lang="en-US" altLang="en-US" sz="1800" b="1" dirty="0">
                <a:latin typeface="Arial" charset="0"/>
              </a:rPr>
              <a:t>If damaged replace with Fletcher OEM dust tank latch only.</a:t>
            </a:r>
          </a:p>
        </p:txBody>
      </p:sp>
    </p:spTree>
    <p:extLst>
      <p:ext uri="{BB962C8B-B14F-4D97-AF65-F5344CB8AC3E}">
        <p14:creationId xmlns:p14="http://schemas.microsoft.com/office/powerpoint/2010/main" val="3843366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1450975"/>
            <a:ext cx="2466975" cy="5407025"/>
          </a:xfrm>
          <a:prstGeom prst="rect">
            <a:avLst/>
          </a:prstGeom>
          <a:solidFill>
            <a:srgbClr val="000000"/>
          </a:solidFill>
          <a:ln>
            <a:noFill/>
          </a:ln>
          <a:effectLst/>
          <a:extLst>
            <a:ext uri="{91240B29-F687-4F45-9708-019B960494DF}">
              <a14:hiddenLine xmlns:a14="http://schemas.microsoft.com/office/drawing/2010/main" w="38100" algn="ctr">
                <a:solidFill>
                  <a:srgbClr val="FFFF00"/>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endParaRPr lang="en-US" altLang="en-US" dirty="0"/>
          </a:p>
        </p:txBody>
      </p:sp>
      <p:pic>
        <p:nvPicPr>
          <p:cNvPr id="36867" name="Picture 3" descr="IMG_59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113" y="650875"/>
            <a:ext cx="6846887"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4"/>
          <p:cNvSpPr>
            <a:spLocks noChangeArrowheads="1"/>
          </p:cNvSpPr>
          <p:nvPr/>
        </p:nvSpPr>
        <p:spPr bwMode="auto">
          <a:xfrm>
            <a:off x="0" y="0"/>
            <a:ext cx="9144000"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endParaRPr lang="en-US" altLang="en-US" dirty="0"/>
          </a:p>
        </p:txBody>
      </p:sp>
      <p:sp>
        <p:nvSpPr>
          <p:cNvPr id="36869" name="Text Box 5"/>
          <p:cNvSpPr txBox="1">
            <a:spLocks noChangeArrowheads="1"/>
          </p:cNvSpPr>
          <p:nvPr/>
        </p:nvSpPr>
        <p:spPr bwMode="auto">
          <a:xfrm>
            <a:off x="123825" y="287338"/>
            <a:ext cx="2139950" cy="7794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pPr algn="ctr">
              <a:spcBef>
                <a:spcPct val="50000"/>
              </a:spcBef>
            </a:pPr>
            <a:r>
              <a:rPr lang="en-US" altLang="en-US" sz="1800" b="1" dirty="0">
                <a:solidFill>
                  <a:schemeClr val="bg1"/>
                </a:solidFill>
                <a:latin typeface="Arial" charset="0"/>
              </a:rPr>
              <a:t>Doors </a:t>
            </a:r>
          </a:p>
          <a:p>
            <a:pPr algn="ctr">
              <a:spcBef>
                <a:spcPct val="50000"/>
              </a:spcBef>
            </a:pPr>
            <a:r>
              <a:rPr lang="en-US" altLang="en-US" sz="1800" b="1" dirty="0">
                <a:solidFill>
                  <a:schemeClr val="bg1"/>
                </a:solidFill>
                <a:latin typeface="Arial" charset="0"/>
              </a:rPr>
              <a:t>and Door Gaskets</a:t>
            </a:r>
          </a:p>
        </p:txBody>
      </p:sp>
      <p:sp>
        <p:nvSpPr>
          <p:cNvPr id="36870" name="Text Box 6"/>
          <p:cNvSpPr txBox="1">
            <a:spLocks noChangeArrowheads="1"/>
          </p:cNvSpPr>
          <p:nvPr/>
        </p:nvSpPr>
        <p:spPr bwMode="auto">
          <a:xfrm>
            <a:off x="0" y="3587750"/>
            <a:ext cx="2552700" cy="2544763"/>
          </a:xfrm>
          <a:prstGeom prst="rect">
            <a:avLst/>
          </a:prstGeom>
          <a:solidFill>
            <a:schemeClr val="tx1"/>
          </a:solidFill>
          <a:ln>
            <a:noFill/>
          </a:ln>
          <a:effectLst/>
          <a:extLst>
            <a:ext uri="{91240B29-F687-4F45-9708-019B960494DF}">
              <a14:hiddenLine xmlns:a14="http://schemas.microsoft.com/office/drawing/2010/main" w="38100" algn="ctr">
                <a:solidFill>
                  <a:srgbClr val="FFFF00"/>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pPr algn="just">
              <a:lnSpc>
                <a:spcPct val="125000"/>
              </a:lnSpc>
              <a:spcBef>
                <a:spcPct val="50000"/>
              </a:spcBef>
              <a:buFontTx/>
              <a:buChar char="•"/>
            </a:pPr>
            <a:r>
              <a:rPr lang="en-US" altLang="en-US" sz="1400" b="1" dirty="0">
                <a:solidFill>
                  <a:srgbClr val="FFFF00"/>
                </a:solidFill>
                <a:latin typeface="Arial" charset="0"/>
              </a:rPr>
              <a:t>Doors not warped or bent</a:t>
            </a:r>
          </a:p>
          <a:p>
            <a:pPr algn="just">
              <a:lnSpc>
                <a:spcPct val="125000"/>
              </a:lnSpc>
              <a:spcBef>
                <a:spcPct val="50000"/>
              </a:spcBef>
              <a:buFontTx/>
              <a:buChar char="•"/>
            </a:pPr>
            <a:r>
              <a:rPr lang="en-US" altLang="en-US" sz="1400" b="1" dirty="0">
                <a:solidFill>
                  <a:srgbClr val="FFFF00"/>
                </a:solidFill>
                <a:latin typeface="Arial" charset="0"/>
              </a:rPr>
              <a:t>All gaskets installed, in good condition and clean.</a:t>
            </a:r>
          </a:p>
          <a:p>
            <a:pPr>
              <a:lnSpc>
                <a:spcPct val="125000"/>
              </a:lnSpc>
              <a:spcBef>
                <a:spcPct val="50000"/>
              </a:spcBef>
              <a:buFontTx/>
              <a:buChar char="•"/>
            </a:pPr>
            <a:r>
              <a:rPr lang="en-US" altLang="en-US" sz="1400" b="1" dirty="0">
                <a:solidFill>
                  <a:srgbClr val="FFFF00"/>
                </a:solidFill>
                <a:latin typeface="Arial" charset="0"/>
              </a:rPr>
              <a:t>Each chamber must be separated.  Check for air leaks and replace gasket if necessary. </a:t>
            </a:r>
          </a:p>
          <a:p>
            <a:pPr>
              <a:lnSpc>
                <a:spcPct val="125000"/>
              </a:lnSpc>
              <a:spcBef>
                <a:spcPct val="50000"/>
              </a:spcBef>
              <a:buFontTx/>
              <a:buChar char="•"/>
            </a:pPr>
            <a:r>
              <a:rPr lang="en-US" altLang="en-US" sz="1400" b="1" dirty="0">
                <a:solidFill>
                  <a:srgbClr val="FFFF00"/>
                </a:solidFill>
                <a:latin typeface="Arial" charset="0"/>
              </a:rPr>
              <a:t>Use only OEM gaskets</a:t>
            </a:r>
          </a:p>
        </p:txBody>
      </p:sp>
      <p:sp>
        <p:nvSpPr>
          <p:cNvPr id="36871" name="Line 7"/>
          <p:cNvSpPr>
            <a:spLocks noChangeShapeType="1"/>
          </p:cNvSpPr>
          <p:nvPr/>
        </p:nvSpPr>
        <p:spPr bwMode="auto">
          <a:xfrm>
            <a:off x="2319338" y="4624388"/>
            <a:ext cx="1176337" cy="146050"/>
          </a:xfrm>
          <a:prstGeom prst="line">
            <a:avLst/>
          </a:prstGeom>
          <a:noFill/>
          <a:ln w="57150">
            <a:solidFill>
              <a:srgbClr val="FFFF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872" name="Line 8"/>
          <p:cNvSpPr>
            <a:spLocks noChangeShapeType="1"/>
          </p:cNvSpPr>
          <p:nvPr/>
        </p:nvSpPr>
        <p:spPr bwMode="auto">
          <a:xfrm>
            <a:off x="3462338" y="2224088"/>
            <a:ext cx="1176337" cy="311150"/>
          </a:xfrm>
          <a:prstGeom prst="line">
            <a:avLst/>
          </a:prstGeom>
          <a:noFill/>
          <a:ln w="57150">
            <a:solidFill>
              <a:srgbClr val="FFFF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873" name="Line 9"/>
          <p:cNvSpPr>
            <a:spLocks noChangeShapeType="1"/>
          </p:cNvSpPr>
          <p:nvPr/>
        </p:nvSpPr>
        <p:spPr bwMode="auto">
          <a:xfrm>
            <a:off x="6484938" y="3286125"/>
            <a:ext cx="1176337" cy="311150"/>
          </a:xfrm>
          <a:prstGeom prst="line">
            <a:avLst/>
          </a:prstGeom>
          <a:noFill/>
          <a:ln w="57150">
            <a:solidFill>
              <a:srgbClr val="FFFF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874" name="Line 10"/>
          <p:cNvSpPr>
            <a:spLocks noChangeShapeType="1"/>
          </p:cNvSpPr>
          <p:nvPr/>
        </p:nvSpPr>
        <p:spPr bwMode="auto">
          <a:xfrm>
            <a:off x="5753100" y="1789113"/>
            <a:ext cx="1176338" cy="311150"/>
          </a:xfrm>
          <a:prstGeom prst="line">
            <a:avLst/>
          </a:prstGeom>
          <a:noFill/>
          <a:ln w="57150">
            <a:solidFill>
              <a:srgbClr val="FFFF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469566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endParaRPr lang="en-US" altLang="en-US" dirty="0"/>
          </a:p>
        </p:txBody>
      </p:sp>
      <p:sp>
        <p:nvSpPr>
          <p:cNvPr id="38915" name="Text Box 3"/>
          <p:cNvSpPr txBox="1">
            <a:spLocks noChangeArrowheads="1"/>
          </p:cNvSpPr>
          <p:nvPr/>
        </p:nvSpPr>
        <p:spPr bwMode="auto">
          <a:xfrm>
            <a:off x="1230313" y="104775"/>
            <a:ext cx="1822450" cy="3667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pPr algn="ctr">
              <a:spcBef>
                <a:spcPct val="50000"/>
              </a:spcBef>
            </a:pPr>
            <a:r>
              <a:rPr lang="en-US" altLang="en-US" sz="1800" b="1" dirty="0">
                <a:solidFill>
                  <a:schemeClr val="bg1"/>
                </a:solidFill>
                <a:latin typeface="Arial" charset="0"/>
              </a:rPr>
              <a:t>Filter Elements</a:t>
            </a:r>
            <a:endParaRPr lang="en-US" altLang="en-US" sz="1800" dirty="0">
              <a:solidFill>
                <a:schemeClr val="bg1"/>
              </a:solidFill>
              <a:latin typeface="Times New Roman" pitchFamily="18" charset="0"/>
            </a:endParaRPr>
          </a:p>
        </p:txBody>
      </p:sp>
      <p:pic>
        <p:nvPicPr>
          <p:cNvPr id="38916" name="Picture 4" descr="286-6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3" y="603250"/>
            <a:ext cx="4800600" cy="39052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917" name="Picture 5" descr="286-8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6200" y="4176713"/>
            <a:ext cx="3987800" cy="26812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918" name="Picture 6" descr="009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1763" y="0"/>
            <a:ext cx="3932237" cy="36782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8919" name="Line 7"/>
          <p:cNvSpPr>
            <a:spLocks noChangeShapeType="1"/>
          </p:cNvSpPr>
          <p:nvPr/>
        </p:nvSpPr>
        <p:spPr bwMode="auto">
          <a:xfrm flipH="1">
            <a:off x="6656388" y="360363"/>
            <a:ext cx="754062" cy="1092200"/>
          </a:xfrm>
          <a:prstGeom prst="line">
            <a:avLst/>
          </a:prstGeom>
          <a:noFill/>
          <a:ln w="38100">
            <a:solidFill>
              <a:srgbClr val="FFFF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8920" name="Text Box 8"/>
          <p:cNvSpPr txBox="1">
            <a:spLocks noChangeArrowheads="1"/>
          </p:cNvSpPr>
          <p:nvPr/>
        </p:nvSpPr>
        <p:spPr bwMode="auto">
          <a:xfrm>
            <a:off x="6069013" y="141288"/>
            <a:ext cx="2609850" cy="520700"/>
          </a:xfrm>
          <a:prstGeom prst="rect">
            <a:avLst/>
          </a:prstGeom>
          <a:solidFill>
            <a:srgbClr val="FFFF00"/>
          </a:solidFill>
          <a:ln w="3175" algn="ctr">
            <a:solidFill>
              <a:schemeClr val="tx1"/>
            </a:solidFill>
            <a:miter lim="800000"/>
            <a:headEnd/>
            <a:tailEnd type="none"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pPr algn="ctr">
              <a:spcBef>
                <a:spcPct val="50000"/>
              </a:spcBef>
            </a:pPr>
            <a:r>
              <a:rPr lang="en-US" altLang="en-US" sz="1400" b="1" dirty="0">
                <a:latin typeface="Arial" charset="0"/>
              </a:rPr>
              <a:t>Make sure filter sealing surface is clean</a:t>
            </a:r>
          </a:p>
        </p:txBody>
      </p:sp>
      <p:sp>
        <p:nvSpPr>
          <p:cNvPr id="38921" name="Line 9"/>
          <p:cNvSpPr>
            <a:spLocks noChangeShapeType="1"/>
          </p:cNvSpPr>
          <p:nvPr/>
        </p:nvSpPr>
        <p:spPr bwMode="auto">
          <a:xfrm flipH="1" flipV="1">
            <a:off x="2290763" y="2517775"/>
            <a:ext cx="331787" cy="927100"/>
          </a:xfrm>
          <a:prstGeom prst="line">
            <a:avLst/>
          </a:prstGeom>
          <a:noFill/>
          <a:ln w="38100">
            <a:solidFill>
              <a:srgbClr val="FFFF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8922" name="Line 10"/>
          <p:cNvSpPr>
            <a:spLocks noChangeShapeType="1"/>
          </p:cNvSpPr>
          <p:nvPr/>
        </p:nvSpPr>
        <p:spPr bwMode="auto">
          <a:xfrm flipV="1">
            <a:off x="7548563" y="1754188"/>
            <a:ext cx="160337" cy="1379537"/>
          </a:xfrm>
          <a:prstGeom prst="line">
            <a:avLst/>
          </a:prstGeom>
          <a:noFill/>
          <a:ln w="38100">
            <a:solidFill>
              <a:srgbClr val="FFFF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8923" name="Text Box 11"/>
          <p:cNvSpPr txBox="1">
            <a:spLocks noChangeArrowheads="1"/>
          </p:cNvSpPr>
          <p:nvPr/>
        </p:nvSpPr>
        <p:spPr bwMode="auto">
          <a:xfrm>
            <a:off x="5868988" y="3095625"/>
            <a:ext cx="2609850" cy="946150"/>
          </a:xfrm>
          <a:prstGeom prst="rect">
            <a:avLst/>
          </a:prstGeom>
          <a:solidFill>
            <a:srgbClr val="FFFF00"/>
          </a:solidFill>
          <a:ln w="3175" algn="ctr">
            <a:solidFill>
              <a:schemeClr val="tx1"/>
            </a:solidFill>
            <a:miter lim="800000"/>
            <a:headEnd/>
            <a:tailEnd type="none"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pPr algn="ctr">
              <a:spcBef>
                <a:spcPct val="50000"/>
              </a:spcBef>
            </a:pPr>
            <a:r>
              <a:rPr lang="en-US" altLang="en-US" sz="1400" b="1" dirty="0">
                <a:latin typeface="Arial" charset="0"/>
              </a:rPr>
              <a:t>If dust bypasses filter, this cavity must be cleaned out or system will not operate properly.</a:t>
            </a:r>
          </a:p>
        </p:txBody>
      </p:sp>
      <p:sp>
        <p:nvSpPr>
          <p:cNvPr id="38924" name="Text Box 12"/>
          <p:cNvSpPr txBox="1">
            <a:spLocks noChangeArrowheads="1"/>
          </p:cNvSpPr>
          <p:nvPr/>
        </p:nvSpPr>
        <p:spPr bwMode="auto">
          <a:xfrm>
            <a:off x="0" y="4683125"/>
            <a:ext cx="4740275" cy="2174875"/>
          </a:xfrm>
          <a:prstGeom prst="rect">
            <a:avLst/>
          </a:prstGeom>
          <a:solidFill>
            <a:srgbClr val="FFFF00"/>
          </a:solidFill>
          <a:ln w="3175" algn="ctr">
            <a:solidFill>
              <a:srgbClr val="FF3300"/>
            </a:solidFill>
            <a:miter lim="800000"/>
            <a:headEnd/>
            <a:tailEnd type="none"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pPr algn="just">
              <a:lnSpc>
                <a:spcPct val="125000"/>
              </a:lnSpc>
              <a:spcBef>
                <a:spcPct val="50000"/>
              </a:spcBef>
            </a:pPr>
            <a:r>
              <a:rPr lang="en-US" altLang="en-US" sz="1400" b="1" dirty="0">
                <a:latin typeface="Arial" charset="0"/>
              </a:rPr>
              <a:t>Never attempt to clean filter elements. </a:t>
            </a:r>
          </a:p>
          <a:p>
            <a:pPr algn="just">
              <a:lnSpc>
                <a:spcPct val="125000"/>
              </a:lnSpc>
              <a:spcBef>
                <a:spcPct val="50000"/>
              </a:spcBef>
            </a:pPr>
            <a:r>
              <a:rPr lang="en-US" altLang="en-US" sz="1400" b="1" dirty="0">
                <a:latin typeface="Arial" charset="0"/>
              </a:rPr>
              <a:t>Remove and properly dispose of dirty element.</a:t>
            </a:r>
          </a:p>
          <a:p>
            <a:pPr algn="just">
              <a:lnSpc>
                <a:spcPct val="125000"/>
              </a:lnSpc>
              <a:spcBef>
                <a:spcPct val="50000"/>
              </a:spcBef>
            </a:pPr>
            <a:r>
              <a:rPr lang="en-US" altLang="en-US" sz="1400" b="1" dirty="0">
                <a:latin typeface="Arial" charset="0"/>
              </a:rPr>
              <a:t>Install new approved element when dust collection efficiency decreases to the point that drilling rate is reduced.  Clean box area of dust before installing new clean filter or dust can contaminate clean side of system.</a:t>
            </a:r>
          </a:p>
        </p:txBody>
      </p:sp>
      <p:sp>
        <p:nvSpPr>
          <p:cNvPr id="38925" name="Text Box 13"/>
          <p:cNvSpPr txBox="1">
            <a:spLocks noChangeArrowheads="1"/>
          </p:cNvSpPr>
          <p:nvPr/>
        </p:nvSpPr>
        <p:spPr bwMode="auto">
          <a:xfrm>
            <a:off x="2066925" y="3327400"/>
            <a:ext cx="2820988" cy="1195388"/>
          </a:xfrm>
          <a:prstGeom prst="rect">
            <a:avLst/>
          </a:prstGeom>
          <a:solidFill>
            <a:srgbClr val="FFFF00"/>
          </a:solidFill>
          <a:ln w="3175" algn="ctr">
            <a:solidFill>
              <a:schemeClr val="tx1"/>
            </a:solidFill>
            <a:miter lim="800000"/>
            <a:headEnd/>
            <a:tailEnd type="none"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pPr>
              <a:spcBef>
                <a:spcPct val="50000"/>
              </a:spcBef>
              <a:buFontTx/>
              <a:buChar char="•"/>
            </a:pPr>
            <a:r>
              <a:rPr lang="en-US" altLang="en-US" sz="1600" b="1" dirty="0">
                <a:latin typeface="Arial" charset="0"/>
              </a:rPr>
              <a:t>Hand tighten wing nut as           tight as possible</a:t>
            </a:r>
          </a:p>
          <a:p>
            <a:pPr>
              <a:spcBef>
                <a:spcPct val="50000"/>
              </a:spcBef>
              <a:buFontTx/>
              <a:buChar char="•"/>
            </a:pPr>
            <a:r>
              <a:rPr lang="en-US" altLang="en-US" sz="1600" b="1" dirty="0">
                <a:latin typeface="Arial" charset="0"/>
              </a:rPr>
              <a:t>Dust leakage around nut is possible if not tight</a:t>
            </a:r>
          </a:p>
        </p:txBody>
      </p:sp>
    </p:spTree>
    <p:extLst>
      <p:ext uri="{BB962C8B-B14F-4D97-AF65-F5344CB8AC3E}">
        <p14:creationId xmlns:p14="http://schemas.microsoft.com/office/powerpoint/2010/main" val="2817083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77-11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6350"/>
            <a:ext cx="5203825" cy="53705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819" name="Picture 3"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073525"/>
            <a:ext cx="3586163" cy="26971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820" name="Line 5"/>
          <p:cNvSpPr>
            <a:spLocks noChangeShapeType="1"/>
          </p:cNvSpPr>
          <p:nvPr/>
        </p:nvSpPr>
        <p:spPr bwMode="auto">
          <a:xfrm flipH="1">
            <a:off x="2751138" y="668338"/>
            <a:ext cx="788987" cy="428625"/>
          </a:xfrm>
          <a:prstGeom prst="line">
            <a:avLst/>
          </a:prstGeom>
          <a:noFill/>
          <a:ln w="127000">
            <a:solidFill>
              <a:srgbClr val="FFFF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4821" name="Text Box 6"/>
          <p:cNvSpPr txBox="1">
            <a:spLocks noChangeArrowheads="1"/>
          </p:cNvSpPr>
          <p:nvPr/>
        </p:nvSpPr>
        <p:spPr bwMode="auto">
          <a:xfrm>
            <a:off x="5703888" y="2803525"/>
            <a:ext cx="323850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FF00"/>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lgn="ctr">
              <a:spcBef>
                <a:spcPct val="50000"/>
              </a:spcBef>
              <a:buClrTx/>
              <a:buSzTx/>
              <a:buFontTx/>
              <a:buNone/>
            </a:pPr>
            <a:r>
              <a:rPr lang="en-US" altLang="en-US" sz="1400" b="1" dirty="0">
                <a:solidFill>
                  <a:srgbClr val="00B0F0"/>
                </a:solidFill>
                <a:latin typeface="Arial" charset="0"/>
              </a:rPr>
              <a:t>MAKE SURE HOSES ARE CONNECTED CORRECTLY</a:t>
            </a:r>
          </a:p>
          <a:p>
            <a:pPr algn="ctr">
              <a:spcBef>
                <a:spcPct val="50000"/>
              </a:spcBef>
              <a:buClrTx/>
              <a:buSzTx/>
              <a:buFontTx/>
              <a:buNone/>
            </a:pPr>
            <a:r>
              <a:rPr lang="en-US" altLang="en-US" sz="1400" b="1" dirty="0">
                <a:solidFill>
                  <a:srgbClr val="00B0F0"/>
                </a:solidFill>
                <a:latin typeface="Arial" charset="0"/>
              </a:rPr>
              <a:t>AIRFLOW DIRECTION ARROW</a:t>
            </a:r>
            <a:r>
              <a:rPr lang="en-US" altLang="en-US" sz="1400" b="1" dirty="0">
                <a:solidFill>
                  <a:srgbClr val="FFFF00"/>
                </a:solidFill>
                <a:latin typeface="Arial" charset="0"/>
              </a:rPr>
              <a:t>S</a:t>
            </a:r>
          </a:p>
        </p:txBody>
      </p:sp>
      <p:sp>
        <p:nvSpPr>
          <p:cNvPr id="34822" name="Line 7"/>
          <p:cNvSpPr>
            <a:spLocks noChangeShapeType="1"/>
          </p:cNvSpPr>
          <p:nvPr/>
        </p:nvSpPr>
        <p:spPr bwMode="auto">
          <a:xfrm flipH="1">
            <a:off x="6753225" y="3698875"/>
            <a:ext cx="1090613" cy="804863"/>
          </a:xfrm>
          <a:prstGeom prst="line">
            <a:avLst/>
          </a:prstGeom>
          <a:noFill/>
          <a:ln w="38100">
            <a:solidFill>
              <a:srgbClr val="FFFF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4823" name="Line 8"/>
          <p:cNvSpPr>
            <a:spLocks noChangeShapeType="1"/>
          </p:cNvSpPr>
          <p:nvPr/>
        </p:nvSpPr>
        <p:spPr bwMode="auto">
          <a:xfrm>
            <a:off x="7843838" y="3698875"/>
            <a:ext cx="309562" cy="1644650"/>
          </a:xfrm>
          <a:prstGeom prst="line">
            <a:avLst/>
          </a:prstGeom>
          <a:noFill/>
          <a:ln w="38100">
            <a:solidFill>
              <a:srgbClr val="FFFF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4824" name="Rectangle 9"/>
          <p:cNvSpPr>
            <a:spLocks noChangeArrowheads="1"/>
          </p:cNvSpPr>
          <p:nvPr/>
        </p:nvSpPr>
        <p:spPr bwMode="auto">
          <a:xfrm>
            <a:off x="6769100" y="787400"/>
            <a:ext cx="1154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FF00"/>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lgn="ctr">
              <a:spcBef>
                <a:spcPct val="0"/>
              </a:spcBef>
              <a:buClrTx/>
              <a:buSzTx/>
              <a:buFontTx/>
              <a:buNone/>
            </a:pPr>
            <a:r>
              <a:rPr lang="en-US" altLang="en-US" sz="1600" b="1" dirty="0">
                <a:solidFill>
                  <a:srgbClr val="00B0F0"/>
                </a:solidFill>
                <a:latin typeface="Arial" charset="0"/>
              </a:rPr>
              <a:t>PN: 56362</a:t>
            </a:r>
          </a:p>
        </p:txBody>
      </p:sp>
      <p:sp>
        <p:nvSpPr>
          <p:cNvPr id="34825" name="Text Box 10"/>
          <p:cNvSpPr txBox="1">
            <a:spLocks noChangeArrowheads="1"/>
          </p:cNvSpPr>
          <p:nvPr/>
        </p:nvSpPr>
        <p:spPr bwMode="auto">
          <a:xfrm>
            <a:off x="6553200" y="4572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50000"/>
              </a:spcBef>
              <a:buClrTx/>
              <a:buSzTx/>
              <a:buFontTx/>
              <a:buNone/>
            </a:pPr>
            <a:r>
              <a:rPr lang="en-US" altLang="en-US" sz="1800" dirty="0">
                <a:latin typeface="Arial Black" pitchFamily="34" charset="0"/>
              </a:rPr>
              <a:t>Cyclone Cap</a:t>
            </a:r>
          </a:p>
        </p:txBody>
      </p:sp>
    </p:spTree>
    <p:extLst>
      <p:ext uri="{BB962C8B-B14F-4D97-AF65-F5344CB8AC3E}">
        <p14:creationId xmlns:p14="http://schemas.microsoft.com/office/powerpoint/2010/main" val="654727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938992"/>
          </a:xfrm>
          <a:prstGeom prst="rect">
            <a:avLst/>
          </a:prstGeom>
        </p:spPr>
        <p:txBody>
          <a:bodyPr>
            <a:spAutoFit/>
          </a:bodyPr>
          <a:lstStyle/>
          <a:p>
            <a:r>
              <a:rPr lang="en-US" dirty="0"/>
              <a:t> </a:t>
            </a:r>
            <a:r>
              <a:rPr lang="en-US" dirty="0" smtClean="0"/>
              <a:t>                 </a:t>
            </a:r>
            <a:r>
              <a:rPr lang="en-US" sz="2400" dirty="0" smtClean="0"/>
              <a:t>Roy Baker</a:t>
            </a:r>
            <a:endParaRPr lang="en-US" dirty="0"/>
          </a:p>
          <a:p>
            <a:r>
              <a:rPr lang="en-US" dirty="0"/>
              <a:t>            </a:t>
            </a:r>
            <a:r>
              <a:rPr lang="en-US" dirty="0" smtClean="0"/>
              <a:t>      </a:t>
            </a:r>
            <a:r>
              <a:rPr lang="en-US" sz="2400" dirty="0" smtClean="0"/>
              <a:t>District </a:t>
            </a:r>
            <a:r>
              <a:rPr lang="en-US" sz="2400" dirty="0"/>
              <a:t>4</a:t>
            </a:r>
            <a:endParaRPr lang="en-US" sz="2400" dirty="0" smtClean="0"/>
          </a:p>
          <a:p>
            <a:r>
              <a:rPr lang="en-US" sz="2400" dirty="0"/>
              <a:t> </a:t>
            </a:r>
            <a:r>
              <a:rPr lang="en-US" sz="2400" dirty="0" smtClean="0"/>
              <a:t>            Mt. Hope WV.</a:t>
            </a:r>
          </a:p>
          <a:p>
            <a:r>
              <a:rPr lang="en-US" sz="2400" dirty="0"/>
              <a:t> </a:t>
            </a:r>
            <a:r>
              <a:rPr lang="en-US" sz="2400" dirty="0" smtClean="0"/>
              <a:t>           </a:t>
            </a:r>
            <a:r>
              <a:rPr lang="en-US" dirty="0" smtClean="0"/>
              <a:t> </a:t>
            </a:r>
            <a:r>
              <a:rPr lang="en-US" sz="2400" dirty="0" smtClean="0"/>
              <a:t>PH</a:t>
            </a:r>
            <a:r>
              <a:rPr lang="en-US" sz="2400" dirty="0"/>
              <a:t>#</a:t>
            </a:r>
            <a:r>
              <a:rPr lang="en-US" dirty="0" smtClean="0"/>
              <a:t> </a:t>
            </a:r>
            <a:r>
              <a:rPr lang="en-US" sz="2400" dirty="0" smtClean="0"/>
              <a:t>304-877-3900</a:t>
            </a:r>
            <a:r>
              <a:rPr lang="en-US" dirty="0" smtClean="0"/>
              <a:t>                </a:t>
            </a:r>
            <a:endParaRPr lang="en-US" dirty="0"/>
          </a:p>
          <a:p>
            <a:r>
              <a:rPr lang="en-US" dirty="0"/>
              <a:t>               </a:t>
            </a:r>
            <a:r>
              <a:rPr lang="en-US" dirty="0" smtClean="0"/>
              <a:t>  </a:t>
            </a:r>
            <a:r>
              <a:rPr lang="en-US" sz="2400" dirty="0" smtClean="0"/>
              <a:t>baker.roy@dol.gov</a:t>
            </a:r>
            <a:endParaRPr lang="en-US" dirty="0"/>
          </a:p>
        </p:txBody>
      </p:sp>
    </p:spTree>
    <p:extLst>
      <p:ext uri="{BB962C8B-B14F-4D97-AF65-F5344CB8AC3E}">
        <p14:creationId xmlns:p14="http://schemas.microsoft.com/office/powerpoint/2010/main" val="1749659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990600" y="3200400"/>
            <a:ext cx="7391400" cy="1752600"/>
          </a:xfrm>
        </p:spPr>
        <p:txBody>
          <a:bodyPr/>
          <a:lstStyle/>
          <a:p>
            <a:pPr marR="0" eaLnBrk="1" hangingPunct="1"/>
            <a:r>
              <a:rPr lang="en-US" altLang="en-US" sz="2000" b="1" smtClean="0"/>
              <a:t>DAVID STEFFEY</a:t>
            </a:r>
          </a:p>
          <a:p>
            <a:pPr marR="0" eaLnBrk="1" hangingPunct="1"/>
            <a:r>
              <a:rPr lang="en-US" altLang="en-US" sz="2000" b="1" smtClean="0"/>
              <a:t>CLR – DISTRICT 5</a:t>
            </a:r>
          </a:p>
          <a:p>
            <a:pPr marR="0" eaLnBrk="1" hangingPunct="1"/>
            <a:r>
              <a:rPr lang="en-US" altLang="en-US" sz="2000" b="1" smtClean="0"/>
              <a:t>NORTON, VA</a:t>
            </a:r>
          </a:p>
        </p:txBody>
      </p:sp>
      <p:sp>
        <p:nvSpPr>
          <p:cNvPr id="2052" name="Rectangle 4"/>
          <p:cNvSpPr>
            <a:spLocks noChangeArrowheads="1"/>
          </p:cNvSpPr>
          <p:nvPr/>
        </p:nvSpPr>
        <p:spPr bwMode="auto">
          <a:xfrm>
            <a:off x="152400" y="1535113"/>
            <a:ext cx="88392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buClr>
                <a:schemeClr val="hlink"/>
              </a:buClr>
              <a:buSzPct val="75000"/>
              <a:buFont typeface="Wingdings" pitchFamily="2" charset="2"/>
              <a:buNone/>
              <a:defRPr/>
            </a:pPr>
            <a:r>
              <a:rPr lang="en-US" altLang="en-US" sz="4000" b="1" dirty="0"/>
              <a:t>LESSONS LEARNED</a:t>
            </a:r>
          </a:p>
          <a:p>
            <a:pPr algn="ctr" eaLnBrk="1" hangingPunct="1">
              <a:spcBef>
                <a:spcPct val="20000"/>
              </a:spcBef>
              <a:buClr>
                <a:schemeClr val="hlink"/>
              </a:buClr>
              <a:buSzPct val="75000"/>
              <a:buFont typeface="Wingdings" pitchFamily="2" charset="2"/>
              <a:buNone/>
              <a:defRPr/>
            </a:pPr>
            <a:r>
              <a:rPr lang="en-US" altLang="en-US" sz="2400" b="1" dirty="0"/>
              <a:t>DUST </a:t>
            </a:r>
            <a:r>
              <a:rPr lang="en-US" altLang="en-US" sz="2400" b="1" dirty="0" smtClean="0"/>
              <a:t>EMPHASIS </a:t>
            </a:r>
            <a:r>
              <a:rPr lang="en-US" altLang="en-US" sz="2400" b="1" dirty="0"/>
              <a:t>TEAM INSPECTION FINDINGS</a:t>
            </a:r>
          </a:p>
          <a:p>
            <a:pPr algn="ctr" eaLnBrk="1" hangingPunct="1">
              <a:spcBef>
                <a:spcPct val="20000"/>
              </a:spcBef>
              <a:buClr>
                <a:schemeClr val="hlink"/>
              </a:buClr>
              <a:buSzPct val="75000"/>
              <a:buFont typeface="Wingdings" pitchFamily="2" charset="2"/>
              <a:buNone/>
              <a:defRPr/>
            </a:pPr>
            <a:r>
              <a:rPr lang="en-US" altLang="en-US" sz="2400" b="1" dirty="0"/>
              <a:t>WATER DELIVERY SYSTEMS</a:t>
            </a:r>
          </a:p>
          <a:p>
            <a:pPr algn="ctr" eaLnBrk="1" hangingPunct="1">
              <a:spcBef>
                <a:spcPct val="20000"/>
              </a:spcBef>
              <a:buClr>
                <a:schemeClr val="hlink"/>
              </a:buClr>
              <a:buSzPct val="75000"/>
              <a:buFont typeface="Wingdings" pitchFamily="2" charset="2"/>
              <a:buNone/>
              <a:defRPr/>
            </a:pPr>
            <a:endParaRPr lang="en-US" altLang="en-US" sz="2800" b="1" dirty="0">
              <a:effectLst>
                <a:outerShdw blurRad="38100" dist="38100" dir="2700000" algn="tl">
                  <a:srgbClr val="010199"/>
                </a:outerShdw>
              </a:effectLst>
            </a:endParaRPr>
          </a:p>
          <a:p>
            <a:pPr algn="ctr" eaLnBrk="1" hangingPunct="1">
              <a:spcBef>
                <a:spcPct val="20000"/>
              </a:spcBef>
              <a:buClr>
                <a:schemeClr val="hlink"/>
              </a:buClr>
              <a:buSzPct val="75000"/>
              <a:buFont typeface="Wingdings" pitchFamily="2" charset="2"/>
              <a:buNone/>
              <a:defRPr/>
            </a:pPr>
            <a:endParaRPr lang="en-US" altLang="en-US" sz="2800" b="1" dirty="0">
              <a:effectLst>
                <a:outerShdw blurRad="38100" dist="38100" dir="2700000" algn="tl">
                  <a:srgbClr val="010199"/>
                </a:outerShdw>
              </a:effectLst>
            </a:endParaRPr>
          </a:p>
        </p:txBody>
      </p:sp>
    </p:spTree>
    <p:extLst>
      <p:ext uri="{BB962C8B-B14F-4D97-AF65-F5344CB8AC3E}">
        <p14:creationId xmlns:p14="http://schemas.microsoft.com/office/powerpoint/2010/main" val="2853899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animEffect transition="in" filter="fade">
                                      <p:cBhvr>
                                        <p:cTn id="7" dur="2000"/>
                                        <p:tgtEl>
                                          <p:spTgt spid="205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xEl>
                                              <p:pRg st="1" end="1"/>
                                            </p:txEl>
                                          </p:spTgt>
                                        </p:tgtEl>
                                        <p:attrNameLst>
                                          <p:attrName>style.visibility</p:attrName>
                                        </p:attrNameLst>
                                      </p:cBhvr>
                                      <p:to>
                                        <p:strVal val="visible"/>
                                      </p:to>
                                    </p:set>
                                    <p:animEffect transition="in" filter="fade">
                                      <p:cBhvr>
                                        <p:cTn id="10" dur="2000"/>
                                        <p:tgtEl>
                                          <p:spTgt spid="205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52">
                                            <p:txEl>
                                              <p:pRg st="2" end="2"/>
                                            </p:txEl>
                                          </p:spTgt>
                                        </p:tgtEl>
                                        <p:attrNameLst>
                                          <p:attrName>style.visibility</p:attrName>
                                        </p:attrNameLst>
                                      </p:cBhvr>
                                      <p:to>
                                        <p:strVal val="visible"/>
                                      </p:to>
                                    </p:set>
                                    <p:animEffect transition="in" filter="fade">
                                      <p:cBhvr>
                                        <p:cTn id="13" dur="2000"/>
                                        <p:tgtEl>
                                          <p:spTgt spid="205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51">
                                            <p:txEl>
                                              <p:pRg st="0" end="0"/>
                                            </p:txEl>
                                          </p:spTgt>
                                        </p:tgtEl>
                                        <p:attrNameLst>
                                          <p:attrName>style.visibility</p:attrName>
                                        </p:attrNameLst>
                                      </p:cBhvr>
                                      <p:to>
                                        <p:strVal val="visible"/>
                                      </p:to>
                                    </p:set>
                                    <p:animEffect transition="in" filter="fade">
                                      <p:cBhvr>
                                        <p:cTn id="16" dur="2000"/>
                                        <p:tgtEl>
                                          <p:spTgt spid="2051">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051">
                                            <p:txEl>
                                              <p:pRg st="1" end="1"/>
                                            </p:txEl>
                                          </p:spTgt>
                                        </p:tgtEl>
                                        <p:attrNameLst>
                                          <p:attrName>style.visibility</p:attrName>
                                        </p:attrNameLst>
                                      </p:cBhvr>
                                      <p:to>
                                        <p:strVal val="visible"/>
                                      </p:to>
                                    </p:set>
                                    <p:animEffect transition="in" filter="fade">
                                      <p:cBhvr>
                                        <p:cTn id="19" dur="2000"/>
                                        <p:tgtEl>
                                          <p:spTgt spid="2051">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fade">
                                      <p:cBhvr>
                                        <p:cTn id="22" dur="20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39825"/>
          </a:xfrm>
        </p:spPr>
        <p:txBody>
          <a:bodyPr>
            <a:normAutofit fontScale="90000"/>
          </a:bodyPr>
          <a:lstStyle/>
          <a:p>
            <a:pPr algn="ctr" eaLnBrk="1" fontAlgn="auto" hangingPunct="1">
              <a:spcAft>
                <a:spcPts val="0"/>
              </a:spcAft>
              <a:defRPr/>
            </a:pPr>
            <a:r>
              <a:rPr lang="en-US" sz="4000" b="1" dirty="0">
                <a:solidFill>
                  <a:schemeClr val="tx1"/>
                </a:solidFill>
                <a:latin typeface="Book Antiqua" pitchFamily="18" charset="0"/>
                <a:ea typeface="+mn-ea"/>
                <a:cs typeface="+mn-cs"/>
              </a:rPr>
              <a:t>FINDINGS OF THE DUST EMPHASIS TEAMS</a:t>
            </a:r>
          </a:p>
        </p:txBody>
      </p:sp>
      <p:sp>
        <p:nvSpPr>
          <p:cNvPr id="3" name="Content Placeholder 2"/>
          <p:cNvSpPr>
            <a:spLocks noGrp="1"/>
          </p:cNvSpPr>
          <p:nvPr>
            <p:ph idx="1"/>
          </p:nvPr>
        </p:nvSpPr>
        <p:spPr>
          <a:xfrm>
            <a:off x="457200" y="2590800"/>
            <a:ext cx="8229600" cy="3733800"/>
          </a:xfrm>
        </p:spPr>
        <p:txBody>
          <a:bodyPr>
            <a:normAutofit lnSpcReduction="10000"/>
          </a:bodyPr>
          <a:lstStyle/>
          <a:p>
            <a:pPr eaLnBrk="1" fontAlgn="auto" hangingPunct="1">
              <a:spcAft>
                <a:spcPts val="0"/>
              </a:spcAft>
              <a:buClrTx/>
              <a:buFont typeface="Wingdings" panose="05000000000000000000" pitchFamily="2" charset="2"/>
              <a:buChar char="v"/>
              <a:defRPr/>
            </a:pPr>
            <a:r>
              <a:rPr lang="en-US" altLang="en-US" b="1" dirty="0" smtClean="0">
                <a:latin typeface="Book Antiqua" panose="02040602050305030304" pitchFamily="18" charset="0"/>
              </a:rPr>
              <a:t>Water delivery system problems found</a:t>
            </a:r>
          </a:p>
          <a:p>
            <a:pPr marL="709613" lvl="1" indent="-342900" eaLnBrk="1" fontAlgn="auto" hangingPunct="1">
              <a:spcAft>
                <a:spcPts val="0"/>
              </a:spcAft>
              <a:buClrTx/>
              <a:buFont typeface="Wingdings 2" pitchFamily="18" charset="2"/>
              <a:buChar char=""/>
              <a:defRPr/>
            </a:pPr>
            <a:r>
              <a:rPr lang="en-US" altLang="en-US" dirty="0">
                <a:latin typeface="Book Antiqua" panose="02040602050305030304" pitchFamily="18" charset="0"/>
              </a:rPr>
              <a:t>Inadequate water </a:t>
            </a:r>
            <a:r>
              <a:rPr lang="en-US" altLang="en-US" dirty="0" smtClean="0">
                <a:latin typeface="Book Antiqua" panose="02040602050305030304" pitchFamily="18" charset="0"/>
              </a:rPr>
              <a:t>pressure</a:t>
            </a:r>
          </a:p>
          <a:p>
            <a:pPr marL="915670" lvl="2" indent="-274320" eaLnBrk="1" fontAlgn="auto" hangingPunct="1">
              <a:spcAft>
                <a:spcPts val="0"/>
              </a:spcAft>
              <a:buClrTx/>
              <a:buFont typeface="Wingdings 2"/>
              <a:buChar char=""/>
              <a:defRPr/>
            </a:pPr>
            <a:r>
              <a:rPr lang="en-US" altLang="en-US" dirty="0" smtClean="0">
                <a:latin typeface="Book Antiqua" panose="02040602050305030304" pitchFamily="18" charset="0"/>
              </a:rPr>
              <a:t>Undersized pump</a:t>
            </a:r>
          </a:p>
          <a:p>
            <a:pPr marL="915670" lvl="2" indent="-274320" eaLnBrk="1" fontAlgn="auto" hangingPunct="1">
              <a:spcAft>
                <a:spcPts val="0"/>
              </a:spcAft>
              <a:buClrTx/>
              <a:buFont typeface="Wingdings 2"/>
              <a:buChar char=""/>
              <a:defRPr/>
            </a:pPr>
            <a:r>
              <a:rPr lang="en-US" altLang="en-US" dirty="0" smtClean="0">
                <a:latin typeface="Book Antiqua" panose="02040602050305030304" pitchFamily="18" charset="0"/>
              </a:rPr>
              <a:t>High resistance in pipe system</a:t>
            </a:r>
            <a:endParaRPr lang="en-US" altLang="en-US" dirty="0">
              <a:latin typeface="Book Antiqua" panose="02040602050305030304" pitchFamily="18" charset="0"/>
            </a:endParaRPr>
          </a:p>
          <a:p>
            <a:pPr marL="709613" lvl="1" indent="-342900" eaLnBrk="1" fontAlgn="auto" hangingPunct="1">
              <a:spcAft>
                <a:spcPts val="0"/>
              </a:spcAft>
              <a:buClrTx/>
              <a:buFont typeface="Wingdings 2" pitchFamily="18" charset="2"/>
              <a:buChar char="P"/>
              <a:defRPr/>
            </a:pPr>
            <a:r>
              <a:rPr lang="en-US" altLang="en-US" dirty="0">
                <a:latin typeface="Book Antiqua" panose="02040602050305030304" pitchFamily="18" charset="0"/>
              </a:rPr>
              <a:t>Inadequate water </a:t>
            </a:r>
            <a:r>
              <a:rPr lang="en-US" altLang="en-US" dirty="0" smtClean="0">
                <a:latin typeface="Book Antiqua" panose="02040602050305030304" pitchFamily="18" charset="0"/>
              </a:rPr>
              <a:t>volume</a:t>
            </a:r>
          </a:p>
          <a:p>
            <a:pPr marL="915670" lvl="2" indent="-274320" eaLnBrk="1" fontAlgn="auto" hangingPunct="1">
              <a:spcAft>
                <a:spcPts val="0"/>
              </a:spcAft>
              <a:buClrTx/>
              <a:buFont typeface="Wingdings 2"/>
              <a:buChar char=""/>
              <a:defRPr/>
            </a:pPr>
            <a:r>
              <a:rPr lang="en-US" altLang="en-US" dirty="0" smtClean="0">
                <a:latin typeface="Book Antiqua" panose="02040602050305030304" pitchFamily="18" charset="0"/>
              </a:rPr>
              <a:t>Too small diameter water line</a:t>
            </a:r>
            <a:endParaRPr lang="en-US" altLang="en-US" dirty="0">
              <a:latin typeface="Book Antiqua" panose="02040602050305030304" pitchFamily="18" charset="0"/>
            </a:endParaRPr>
          </a:p>
          <a:p>
            <a:pPr marL="709613" lvl="1" indent="-342900" eaLnBrk="1" fontAlgn="auto" hangingPunct="1">
              <a:spcAft>
                <a:spcPts val="0"/>
              </a:spcAft>
              <a:buClrTx/>
              <a:buFont typeface="Wingdings" panose="05000000000000000000" pitchFamily="2" charset="2"/>
              <a:buChar char="ü"/>
              <a:defRPr/>
            </a:pPr>
            <a:r>
              <a:rPr lang="en-US" altLang="en-US" dirty="0">
                <a:latin typeface="Book Antiqua" panose="02040602050305030304" pitchFamily="18" charset="0"/>
              </a:rPr>
              <a:t>Poor water delivery to face </a:t>
            </a:r>
            <a:r>
              <a:rPr lang="en-US" altLang="en-US" dirty="0" smtClean="0">
                <a:latin typeface="Book Antiqua" panose="02040602050305030304" pitchFamily="18" charset="0"/>
              </a:rPr>
              <a:t>equipment</a:t>
            </a:r>
          </a:p>
          <a:p>
            <a:pPr marL="915670" lvl="2" indent="-274320" eaLnBrk="1" fontAlgn="auto" hangingPunct="1">
              <a:spcAft>
                <a:spcPts val="0"/>
              </a:spcAft>
              <a:buClrTx/>
              <a:buFont typeface="Wingdings 2"/>
              <a:buChar char=""/>
              <a:defRPr/>
            </a:pPr>
            <a:r>
              <a:rPr lang="en-US" altLang="en-US" dirty="0" smtClean="0">
                <a:latin typeface="Book Antiqua" panose="02040602050305030304" pitchFamily="18" charset="0"/>
              </a:rPr>
              <a:t>Hose size </a:t>
            </a:r>
          </a:p>
          <a:p>
            <a:pPr marL="915670" lvl="2" indent="-274320" eaLnBrk="1" fontAlgn="auto" hangingPunct="1">
              <a:spcAft>
                <a:spcPts val="0"/>
              </a:spcAft>
              <a:buClrTx/>
              <a:buFont typeface="Wingdings 2"/>
              <a:buChar char=""/>
              <a:defRPr/>
            </a:pPr>
            <a:r>
              <a:rPr lang="en-US" altLang="en-US" dirty="0" smtClean="0">
                <a:latin typeface="Book Antiqua" panose="02040602050305030304" pitchFamily="18" charset="0"/>
              </a:rPr>
              <a:t>Piping on machine</a:t>
            </a:r>
          </a:p>
          <a:p>
            <a:pPr marL="915670" lvl="2" indent="-274320" eaLnBrk="1" fontAlgn="auto" hangingPunct="1">
              <a:spcAft>
                <a:spcPts val="0"/>
              </a:spcAft>
              <a:buClrTx/>
              <a:buFont typeface="Wingdings 2"/>
              <a:buChar char=""/>
              <a:defRPr/>
            </a:pPr>
            <a:r>
              <a:rPr lang="en-US" altLang="en-US" dirty="0" smtClean="0">
                <a:latin typeface="Book Antiqua" panose="02040602050305030304" pitchFamily="18" charset="0"/>
              </a:rPr>
              <a:t>Wrong sprays</a:t>
            </a:r>
            <a:endParaRPr lang="en-US" altLang="en-US" dirty="0">
              <a:latin typeface="Book Antiqua" panose="02040602050305030304" pitchFamily="18" charset="0"/>
            </a:endParaRPr>
          </a:p>
          <a:p>
            <a:pPr marL="457200" lvl="1" indent="0" eaLnBrk="1" fontAlgn="auto" hangingPunct="1">
              <a:spcAft>
                <a:spcPts val="0"/>
              </a:spcAft>
              <a:buFont typeface="Wingdings 2"/>
              <a:buNone/>
              <a:defRPr/>
            </a:pPr>
            <a:endParaRPr lang="en-US" dirty="0"/>
          </a:p>
        </p:txBody>
      </p:sp>
    </p:spTree>
    <p:extLst>
      <p:ext uri="{BB962C8B-B14F-4D97-AF65-F5344CB8AC3E}">
        <p14:creationId xmlns:p14="http://schemas.microsoft.com/office/powerpoint/2010/main" val="1018233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2000"/>
                                        <p:tgtEl>
                                          <p:spTgt spid="3">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2000"/>
                                        <p:tgtEl>
                                          <p:spTgt spid="3">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pPr algn="ctr" eaLnBrk="1" hangingPunct="1"/>
            <a:r>
              <a:rPr lang="en-US" altLang="en-US" sz="3600" b="1" smtClean="0">
                <a:solidFill>
                  <a:schemeClr val="tx1"/>
                </a:solidFill>
                <a:latin typeface="Book Antiqua" pitchFamily="18" charset="0"/>
              </a:rPr>
              <a:t>FINDINGS OF THE DUST EMPHASIS TEAMS (cont.)</a:t>
            </a:r>
            <a:endParaRPr lang="en-US" altLang="en-US" sz="3600" smtClean="0"/>
          </a:p>
        </p:txBody>
      </p:sp>
      <p:sp>
        <p:nvSpPr>
          <p:cNvPr id="3" name="Content Placeholder 2"/>
          <p:cNvSpPr>
            <a:spLocks noGrp="1"/>
          </p:cNvSpPr>
          <p:nvPr>
            <p:ph idx="1"/>
          </p:nvPr>
        </p:nvSpPr>
        <p:spPr>
          <a:xfrm>
            <a:off x="457200" y="1905000"/>
            <a:ext cx="8229600" cy="4191000"/>
          </a:xfrm>
        </p:spPr>
        <p:txBody>
          <a:bodyPr/>
          <a:lstStyle/>
          <a:p>
            <a:pPr marL="393700" lvl="1" indent="0" eaLnBrk="1" fontAlgn="auto" hangingPunct="1">
              <a:spcAft>
                <a:spcPts val="0"/>
              </a:spcAft>
              <a:buClrTx/>
              <a:buFont typeface="Wingdings 2" pitchFamily="18" charset="2"/>
              <a:buNone/>
              <a:defRPr/>
            </a:pPr>
            <a:endParaRPr lang="en-US" altLang="en-US" dirty="0"/>
          </a:p>
          <a:p>
            <a:pPr marL="273050" lvl="1" indent="-273050" eaLnBrk="1" fontAlgn="auto" hangingPunct="1">
              <a:spcAft>
                <a:spcPts val="0"/>
              </a:spcAft>
              <a:buClrTx/>
              <a:buSzPct val="95000"/>
              <a:buFont typeface="Wingdings" panose="05000000000000000000" pitchFamily="2" charset="2"/>
              <a:buChar char="v"/>
              <a:defRPr/>
            </a:pPr>
            <a:r>
              <a:rPr lang="en-US" altLang="en-US" b="1" dirty="0">
                <a:latin typeface="Book Antiqua" panose="02040602050305030304" pitchFamily="18" charset="0"/>
              </a:rPr>
              <a:t> Water related Dust Controls Specified in Ventilation Plan </a:t>
            </a:r>
            <a:r>
              <a:rPr lang="en-US" altLang="en-US" b="1" dirty="0" smtClean="0">
                <a:latin typeface="Book Antiqua" panose="02040602050305030304" pitchFamily="18" charset="0"/>
              </a:rPr>
              <a:t>are </a:t>
            </a:r>
            <a:r>
              <a:rPr lang="en-US" altLang="en-US" b="1" dirty="0">
                <a:latin typeface="Book Antiqua" panose="02040602050305030304" pitchFamily="18" charset="0"/>
              </a:rPr>
              <a:t>Ambiguous</a:t>
            </a:r>
          </a:p>
          <a:p>
            <a:pPr marL="736092" lvl="1" indent="-342900" eaLnBrk="1" fontAlgn="auto" hangingPunct="1">
              <a:spcAft>
                <a:spcPts val="0"/>
              </a:spcAft>
              <a:buClrTx/>
              <a:buFont typeface="Wingdings 2" pitchFamily="18" charset="2"/>
              <a:buChar char="P"/>
              <a:defRPr/>
            </a:pPr>
            <a:r>
              <a:rPr lang="en-US" altLang="en-US" dirty="0">
                <a:latin typeface="Book Antiqua" panose="02040602050305030304" pitchFamily="18" charset="0"/>
              </a:rPr>
              <a:t>Type of water sprays cover wide range of options – can not be evaluated</a:t>
            </a:r>
          </a:p>
          <a:p>
            <a:pPr lvl="2" indent="-246888" eaLnBrk="1" fontAlgn="auto" hangingPunct="1">
              <a:spcAft>
                <a:spcPts val="0"/>
              </a:spcAft>
              <a:buClrTx/>
              <a:buFont typeface="Wingdings 2"/>
              <a:buChar char=""/>
              <a:defRPr/>
            </a:pPr>
            <a:r>
              <a:rPr lang="en-US" altLang="en-US" dirty="0">
                <a:latin typeface="Book Antiqua" panose="02040602050305030304" pitchFamily="18" charset="0"/>
              </a:rPr>
              <a:t>Specify BD-2, BD-3, BD-5 can be used</a:t>
            </a:r>
          </a:p>
          <a:p>
            <a:pPr lvl="2" indent="-246888" eaLnBrk="1" fontAlgn="auto" hangingPunct="1">
              <a:spcAft>
                <a:spcPts val="0"/>
              </a:spcAft>
              <a:buClrTx/>
              <a:buFont typeface="Wingdings 2"/>
              <a:buChar char=""/>
              <a:defRPr/>
            </a:pPr>
            <a:r>
              <a:rPr lang="en-US" altLang="en-US" dirty="0">
                <a:latin typeface="Book Antiqua" panose="02040602050305030304" pitchFamily="18" charset="0"/>
              </a:rPr>
              <a:t>Spray flow rates 0.42 gpm to 1.6 gpm</a:t>
            </a:r>
          </a:p>
          <a:p>
            <a:pPr lvl="2" indent="-246888" eaLnBrk="1" fontAlgn="auto" hangingPunct="1">
              <a:spcAft>
                <a:spcPts val="0"/>
              </a:spcAft>
              <a:buClrTx/>
              <a:buFont typeface="Wingdings 2"/>
              <a:buChar char=""/>
              <a:defRPr/>
            </a:pPr>
            <a:r>
              <a:rPr lang="en-US" altLang="en-US" dirty="0">
                <a:latin typeface="Book Antiqua" panose="02040602050305030304" pitchFamily="18" charset="0"/>
              </a:rPr>
              <a:t>Spray type 3</a:t>
            </a:r>
          </a:p>
          <a:p>
            <a:pPr lvl="2" indent="-246888" eaLnBrk="1" fontAlgn="auto" hangingPunct="1">
              <a:spcAft>
                <a:spcPts val="0"/>
              </a:spcAft>
              <a:buClrTx/>
              <a:buFont typeface="Wingdings 2"/>
              <a:buChar char=""/>
              <a:defRPr/>
            </a:pPr>
            <a:r>
              <a:rPr lang="en-US" altLang="en-US" dirty="0">
                <a:latin typeface="Book Antiqua" panose="02040602050305030304" pitchFamily="18" charset="0"/>
              </a:rPr>
              <a:t>Spray XX or equivalent</a:t>
            </a:r>
          </a:p>
          <a:p>
            <a:pPr eaLnBrk="1" hangingPunct="1">
              <a:defRPr/>
            </a:pPr>
            <a:endParaRPr lang="en-US" altLang="en-US" dirty="0" smtClean="0"/>
          </a:p>
        </p:txBody>
      </p:sp>
    </p:spTree>
    <p:extLst>
      <p:ext uri="{BB962C8B-B14F-4D97-AF65-F5344CB8AC3E}">
        <p14:creationId xmlns:p14="http://schemas.microsoft.com/office/powerpoint/2010/main" val="4007641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pPr algn="ctr" eaLnBrk="1" hangingPunct="1"/>
            <a:r>
              <a:rPr lang="en-US" altLang="en-US" sz="3600" b="1" smtClean="0">
                <a:solidFill>
                  <a:schemeClr val="tx1"/>
                </a:solidFill>
                <a:latin typeface="Book Antiqua" pitchFamily="18" charset="0"/>
              </a:rPr>
              <a:t>FINDINGS OF THE DUST EMPHASIS TEAMS (cont.)</a:t>
            </a:r>
            <a:endParaRPr lang="en-US" altLang="en-US" sz="3600" smtClean="0"/>
          </a:p>
        </p:txBody>
      </p:sp>
      <p:sp>
        <p:nvSpPr>
          <p:cNvPr id="3" name="Content Placeholder 2"/>
          <p:cNvSpPr>
            <a:spLocks noGrp="1"/>
          </p:cNvSpPr>
          <p:nvPr>
            <p:ph idx="1"/>
          </p:nvPr>
        </p:nvSpPr>
        <p:spPr/>
        <p:txBody>
          <a:bodyPr/>
          <a:lstStyle/>
          <a:p>
            <a:pPr marL="393700" lvl="1" indent="0" eaLnBrk="1" fontAlgn="auto" hangingPunct="1">
              <a:spcAft>
                <a:spcPts val="0"/>
              </a:spcAft>
              <a:buClrTx/>
              <a:buFont typeface="Wingdings 2" pitchFamily="18" charset="2"/>
              <a:buNone/>
              <a:defRPr/>
            </a:pPr>
            <a:endParaRPr lang="en-US" altLang="en-US" dirty="0"/>
          </a:p>
          <a:p>
            <a:pPr marL="0" lvl="1" indent="0" eaLnBrk="1" fontAlgn="auto" hangingPunct="1">
              <a:spcAft>
                <a:spcPts val="0"/>
              </a:spcAft>
              <a:buClrTx/>
              <a:buSzPct val="95000"/>
              <a:buFont typeface="Wingdings 2" pitchFamily="18" charset="2"/>
              <a:buNone/>
              <a:defRPr/>
            </a:pPr>
            <a:endParaRPr lang="en-US" altLang="en-US" dirty="0"/>
          </a:p>
          <a:p>
            <a:pPr lvl="1" eaLnBrk="1" hangingPunct="1">
              <a:buClrTx/>
              <a:buFont typeface="Wingdings" panose="05000000000000000000" pitchFamily="2" charset="2"/>
              <a:buChar char="ü"/>
              <a:defRPr/>
            </a:pPr>
            <a:r>
              <a:rPr lang="en-US" altLang="en-US" dirty="0" smtClean="0">
                <a:latin typeface="Book Antiqua" panose="02040602050305030304" pitchFamily="18" charset="0"/>
              </a:rPr>
              <a:t>Water sprays </a:t>
            </a:r>
          </a:p>
          <a:p>
            <a:pPr lvl="2" eaLnBrk="1" hangingPunct="1">
              <a:buClrTx/>
              <a:buFont typeface="Arial" panose="020B0604020202020204" pitchFamily="34" charset="0"/>
              <a:buChar char="•"/>
              <a:defRPr/>
            </a:pPr>
            <a:r>
              <a:rPr lang="en-US" altLang="en-US" dirty="0" smtClean="0">
                <a:latin typeface="Book Antiqua" panose="02040602050305030304" pitchFamily="18" charset="0"/>
              </a:rPr>
              <a:t>Required sprays not used </a:t>
            </a:r>
          </a:p>
          <a:p>
            <a:pPr lvl="2" eaLnBrk="1" hangingPunct="1">
              <a:buClrTx/>
              <a:buFont typeface="Arial" panose="020B0604020202020204" pitchFamily="34" charset="0"/>
              <a:buChar char="•"/>
              <a:defRPr/>
            </a:pPr>
            <a:r>
              <a:rPr lang="en-US" altLang="en-US" dirty="0" smtClean="0">
                <a:latin typeface="Book Antiqua" panose="02040602050305030304" pitchFamily="18" charset="0"/>
              </a:rPr>
              <a:t>Lower water flow rate </a:t>
            </a:r>
          </a:p>
          <a:p>
            <a:pPr lvl="2" eaLnBrk="1" hangingPunct="1">
              <a:buClrTx/>
              <a:buFont typeface="Arial" panose="020B0604020202020204" pitchFamily="34" charset="0"/>
              <a:buChar char="•"/>
              <a:defRPr/>
            </a:pPr>
            <a:r>
              <a:rPr lang="en-US" altLang="en-US" dirty="0" smtClean="0">
                <a:latin typeface="Book Antiqua" panose="02040602050305030304" pitchFamily="18" charset="0"/>
              </a:rPr>
              <a:t>Lower water pressure</a:t>
            </a:r>
          </a:p>
          <a:p>
            <a:pPr lvl="2" eaLnBrk="1" hangingPunct="1">
              <a:buClrTx/>
              <a:buFont typeface="Arial" panose="020B0604020202020204" pitchFamily="34" charset="0"/>
              <a:buChar char="•"/>
              <a:defRPr/>
            </a:pPr>
            <a:r>
              <a:rPr lang="en-US" altLang="en-US" dirty="0" smtClean="0">
                <a:latin typeface="Book Antiqua" panose="02040602050305030304" pitchFamily="18" charset="0"/>
              </a:rPr>
              <a:t>Sprays are not maintained – dirty, do not produce spray pattern</a:t>
            </a:r>
          </a:p>
          <a:p>
            <a:pPr eaLnBrk="1" hangingPunct="1">
              <a:defRPr/>
            </a:pPr>
            <a:endParaRPr lang="en-US" altLang="en-US" dirty="0" smtClean="0"/>
          </a:p>
        </p:txBody>
      </p:sp>
    </p:spTree>
    <p:extLst>
      <p:ext uri="{BB962C8B-B14F-4D97-AF65-F5344CB8AC3E}">
        <p14:creationId xmlns:p14="http://schemas.microsoft.com/office/powerpoint/2010/main" val="2765489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lstStyle/>
          <a:p>
            <a:pPr marL="0" indent="0" algn="ctr">
              <a:buFont typeface="Wingdings 2" pitchFamily="18" charset="2"/>
              <a:buNone/>
              <a:defRPr/>
            </a:pPr>
            <a:r>
              <a:rPr lang="en-US" b="1" dirty="0" smtClean="0">
                <a:latin typeface="Book Antiqua" panose="02040602050305030304" pitchFamily="18" charset="0"/>
              </a:rPr>
              <a:t>Quickly Recognizing Problems Can Maintain Nozzle Performance, Quality and Efficiency</a:t>
            </a:r>
          </a:p>
          <a:p>
            <a:pPr marL="0" indent="0">
              <a:buFont typeface="Wingdings 2" pitchFamily="18" charset="2"/>
              <a:buNone/>
              <a:defRPr/>
            </a:pPr>
            <a:endParaRPr lang="en-US" b="1" dirty="0">
              <a:latin typeface="Book Antiqua" panose="02040602050305030304" pitchFamily="18" charset="0"/>
            </a:endParaRPr>
          </a:p>
          <a:p>
            <a:pPr>
              <a:buClrTx/>
              <a:buFont typeface="Wingdings" panose="05000000000000000000" pitchFamily="2" charset="2"/>
              <a:buChar char="v"/>
              <a:defRPr/>
            </a:pPr>
            <a:r>
              <a:rPr lang="en-US" sz="2000" b="1" dirty="0" smtClean="0">
                <a:latin typeface="Book Antiqua" panose="02040602050305030304" pitchFamily="18" charset="0"/>
              </a:rPr>
              <a:t>Seven Reasons Why Nozzles Don’t Perform Properly</a:t>
            </a:r>
          </a:p>
          <a:p>
            <a:pPr lvl="1">
              <a:buClrTx/>
              <a:buFont typeface="Wingdings" panose="05000000000000000000" pitchFamily="2" charset="2"/>
              <a:buChar char="ü"/>
              <a:defRPr/>
            </a:pPr>
            <a:r>
              <a:rPr lang="en-US" sz="1800" dirty="0" smtClean="0">
                <a:latin typeface="Book Antiqua" panose="02040602050305030304" pitchFamily="18" charset="0"/>
              </a:rPr>
              <a:t>Erosion and nozzle </a:t>
            </a:r>
            <a:r>
              <a:rPr lang="en-US" sz="1800" dirty="0">
                <a:latin typeface="Book Antiqua" panose="02040602050305030304" pitchFamily="18" charset="0"/>
              </a:rPr>
              <a:t>w</a:t>
            </a:r>
            <a:r>
              <a:rPr lang="en-US" sz="1800" dirty="0" smtClean="0">
                <a:latin typeface="Book Antiqua" panose="02040602050305030304" pitchFamily="18" charset="0"/>
              </a:rPr>
              <a:t>ear</a:t>
            </a:r>
          </a:p>
          <a:p>
            <a:pPr lvl="2">
              <a:buClrTx/>
              <a:buFont typeface="Arial" panose="020B0604020202020204" pitchFamily="34" charset="0"/>
              <a:buChar char="•"/>
              <a:defRPr/>
            </a:pPr>
            <a:r>
              <a:rPr lang="en-US" sz="1500" dirty="0" smtClean="0">
                <a:latin typeface="Book Antiqua" panose="02040602050305030304" pitchFamily="18" charset="0"/>
              </a:rPr>
              <a:t>Wear of the nozzle orifice and internal flow passages </a:t>
            </a:r>
          </a:p>
          <a:p>
            <a:pPr lvl="2">
              <a:buClrTx/>
              <a:buFont typeface="Arial" panose="020B0604020202020204" pitchFamily="34" charset="0"/>
              <a:buChar char="•"/>
              <a:defRPr/>
            </a:pPr>
            <a:r>
              <a:rPr lang="en-US" sz="1500" dirty="0" smtClean="0">
                <a:latin typeface="Book Antiqua" panose="02040602050305030304" pitchFamily="18" charset="0"/>
              </a:rPr>
              <a:t>As a result flow is usually increased, pressure may be decreased and the pattern may become irregular</a:t>
            </a:r>
          </a:p>
          <a:p>
            <a:pPr lvl="2">
              <a:buClrTx/>
              <a:buFont typeface="Arial" panose="020B0604020202020204" pitchFamily="34" charset="0"/>
              <a:buChar char="•"/>
              <a:defRPr/>
            </a:pPr>
            <a:r>
              <a:rPr lang="en-US" sz="1500" dirty="0" smtClean="0">
                <a:latin typeface="Book Antiqua" panose="02040602050305030304" pitchFamily="18" charset="0"/>
              </a:rPr>
              <a:t>Nozzles should be checked with a pressure gage and flow meter – when flow rate is 15% above published value this nozzle should be changed</a:t>
            </a:r>
          </a:p>
          <a:p>
            <a:pPr lvl="2">
              <a:buClrTx/>
              <a:buFont typeface="Arial" panose="020B0604020202020204" pitchFamily="34" charset="0"/>
              <a:buChar char="•"/>
              <a:defRPr/>
            </a:pPr>
            <a:endParaRPr lang="en-US" sz="1500" dirty="0">
              <a:latin typeface="Book Antiqua" panose="02040602050305030304" pitchFamily="18" charset="0"/>
            </a:endParaRPr>
          </a:p>
          <a:p>
            <a:pPr lvl="1">
              <a:buClrTx/>
              <a:buFont typeface="Wingdings" panose="05000000000000000000" pitchFamily="2" charset="2"/>
              <a:buChar char="ü"/>
              <a:defRPr/>
            </a:pPr>
            <a:r>
              <a:rPr lang="en-US" sz="1800" dirty="0" smtClean="0">
                <a:latin typeface="Book Antiqua" panose="02040602050305030304" pitchFamily="18" charset="0"/>
              </a:rPr>
              <a:t>Corrosion</a:t>
            </a:r>
          </a:p>
          <a:p>
            <a:pPr lvl="2">
              <a:buClrTx/>
              <a:buFont typeface="Arial" panose="020B0604020202020204" pitchFamily="34" charset="0"/>
              <a:buChar char="•"/>
              <a:defRPr/>
            </a:pPr>
            <a:r>
              <a:rPr lang="en-US" sz="1500" dirty="0" smtClean="0">
                <a:latin typeface="Book Antiqua" panose="02040602050305030304" pitchFamily="18" charset="0"/>
              </a:rPr>
              <a:t>Nozzle surface breaks down due to chemical action of sprayed material or environment</a:t>
            </a:r>
          </a:p>
          <a:p>
            <a:pPr lvl="2">
              <a:buClrTx/>
              <a:buFont typeface="Arial" panose="020B0604020202020204" pitchFamily="34" charset="0"/>
              <a:buChar char="•"/>
              <a:defRPr/>
            </a:pPr>
            <a:r>
              <a:rPr lang="en-US" sz="1500" dirty="0" smtClean="0">
                <a:latin typeface="Book Antiqua" panose="02040602050305030304" pitchFamily="18" charset="0"/>
              </a:rPr>
              <a:t>Nozzles that are corroded should be changed</a:t>
            </a:r>
          </a:p>
          <a:p>
            <a:pPr lvl="2">
              <a:buClrTx/>
              <a:buFont typeface="Arial" panose="020B0604020202020204" pitchFamily="34" charset="0"/>
              <a:buChar char="•"/>
              <a:defRPr/>
            </a:pPr>
            <a:r>
              <a:rPr lang="en-US" sz="1500" dirty="0" smtClean="0">
                <a:latin typeface="Book Antiqua" panose="02040602050305030304" pitchFamily="18" charset="0"/>
              </a:rPr>
              <a:t>Certain materials used to produce nozzles are more durable than others</a:t>
            </a:r>
          </a:p>
          <a:p>
            <a:pPr lvl="2">
              <a:buClrTx/>
              <a:buFont typeface="Arial" panose="020B0604020202020204" pitchFamily="34" charset="0"/>
              <a:buChar char="•"/>
              <a:defRPr/>
            </a:pPr>
            <a:r>
              <a:rPr lang="en-US" sz="1500" dirty="0" smtClean="0">
                <a:latin typeface="Book Antiqua" panose="02040602050305030304" pitchFamily="18" charset="0"/>
              </a:rPr>
              <a:t>Choose your nozzle based on in mine conditions</a:t>
            </a:r>
          </a:p>
          <a:p>
            <a:pPr lvl="2">
              <a:buClrTx/>
              <a:buFont typeface="Arial" panose="020B0604020202020204" pitchFamily="34" charset="0"/>
              <a:buChar char="•"/>
              <a:defRPr/>
            </a:pPr>
            <a:endParaRPr lang="en-US" sz="1500" dirty="0">
              <a:latin typeface="Book Antiqua" panose="02040602050305030304" pitchFamily="18" charset="0"/>
            </a:endParaRPr>
          </a:p>
          <a:p>
            <a:pPr lvl="1">
              <a:buClrTx/>
              <a:buFont typeface="Wingdings" panose="05000000000000000000" pitchFamily="2" charset="2"/>
              <a:buChar char="ü"/>
              <a:defRPr/>
            </a:pPr>
            <a:r>
              <a:rPr lang="en-US" sz="1800" dirty="0" smtClean="0">
                <a:latin typeface="Book Antiqua" panose="02040602050305030304" pitchFamily="18" charset="0"/>
              </a:rPr>
              <a:t>High temperature – Not usually a factor in coal mining</a:t>
            </a:r>
          </a:p>
          <a:p>
            <a:pPr lvl="2">
              <a:buClrTx/>
              <a:buFont typeface="Arial" panose="020B0604020202020204" pitchFamily="34" charset="0"/>
              <a:buChar char="•"/>
              <a:defRPr/>
            </a:pPr>
            <a:endParaRPr lang="en-US" sz="1500" dirty="0" smtClean="0">
              <a:latin typeface="Book Antiqua" panose="02040602050305030304" pitchFamily="18" charset="0"/>
            </a:endParaRPr>
          </a:p>
          <a:p>
            <a:pPr marL="0" indent="0">
              <a:buFont typeface="Wingdings 2" pitchFamily="18" charset="2"/>
              <a:buNone/>
              <a:defRPr/>
            </a:pPr>
            <a:endParaRPr lang="en-US" dirty="0"/>
          </a:p>
          <a:p>
            <a:pPr>
              <a:defRPr/>
            </a:pPr>
            <a:endParaRPr lang="en-US" dirty="0"/>
          </a:p>
        </p:txBody>
      </p:sp>
    </p:spTree>
    <p:extLst>
      <p:ext uri="{BB962C8B-B14F-4D97-AF65-F5344CB8AC3E}">
        <p14:creationId xmlns:p14="http://schemas.microsoft.com/office/powerpoint/2010/main" val="2730581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2000"/>
                                        <p:tgtEl>
                                          <p:spTgt spid="3">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2000"/>
                                        <p:tgtEl>
                                          <p:spTgt spid="3">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2000"/>
                                        <p:tgtEl>
                                          <p:spTgt spid="3">
                                            <p:txEl>
                                              <p:pRg st="11" end="1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2000"/>
                                        <p:tgtEl>
                                          <p:spTgt spid="3">
                                            <p:txEl>
                                              <p:pRg st="12" end="12"/>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4" end="14"/>
                                            </p:txEl>
                                          </p:spTgt>
                                        </p:tgtEl>
                                        <p:attrNameLst>
                                          <p:attrName>style.visibility</p:attrName>
                                        </p:attrNameLst>
                                      </p:cBhvr>
                                      <p:to>
                                        <p:strVal val="visible"/>
                                      </p:to>
                                    </p:set>
                                    <p:animEffect transition="in" filter="fade">
                                      <p:cBhvr>
                                        <p:cTn id="62"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457200" y="2590800"/>
            <a:ext cx="8229600" cy="3540125"/>
          </a:xfrm>
        </p:spPr>
        <p:txBody>
          <a:bodyPr>
            <a:normAutofit/>
          </a:bodyPr>
          <a:lstStyle/>
          <a:p>
            <a:pPr eaLnBrk="1" hangingPunct="1">
              <a:defRPr/>
            </a:pPr>
            <a:r>
              <a:rPr lang="en-US" sz="2400" dirty="0" smtClean="0"/>
              <a:t>Examination</a:t>
            </a:r>
            <a:r>
              <a:rPr lang="en-US" sz="2400" b="1" dirty="0" smtClean="0">
                <a:solidFill>
                  <a:srgbClr val="FFC000"/>
                </a:solidFill>
              </a:rPr>
              <a:t> </a:t>
            </a:r>
            <a:r>
              <a:rPr lang="en-US" sz="2400" b="1" dirty="0" smtClean="0"/>
              <a:t>to assure compliance with respirable </a:t>
            </a:r>
            <a:r>
              <a:rPr lang="en-US" sz="2400" dirty="0" smtClean="0"/>
              <a:t>dust controls in the Approved Ventilation Plan</a:t>
            </a:r>
          </a:p>
          <a:p>
            <a:pPr lvl="1" eaLnBrk="1" hangingPunct="1">
              <a:defRPr/>
            </a:pPr>
            <a:r>
              <a:rPr lang="en-US" sz="2400" dirty="0" smtClean="0"/>
              <a:t>Within 1 hour of shift change if there is no break in production (Hot-Seating)</a:t>
            </a:r>
          </a:p>
          <a:p>
            <a:pPr lvl="1" eaLnBrk="1" hangingPunct="1">
              <a:defRPr/>
            </a:pPr>
            <a:r>
              <a:rPr lang="en-US" sz="2400" dirty="0" smtClean="0"/>
              <a:t>Prior to resuming production if there is a break in production at shift change</a:t>
            </a:r>
          </a:p>
          <a:p>
            <a:pPr eaLnBrk="1" hangingPunct="1">
              <a:defRPr/>
            </a:pPr>
            <a:r>
              <a:rPr lang="en-US" sz="2400" dirty="0" smtClean="0"/>
              <a:t>Deficiencies corrected prior to production beginning or resuming</a:t>
            </a:r>
          </a:p>
        </p:txBody>
      </p:sp>
      <p:sp>
        <p:nvSpPr>
          <p:cNvPr id="2" name="Slide Number Placeholder 1"/>
          <p:cNvSpPr>
            <a:spLocks noGrp="1"/>
          </p:cNvSpPr>
          <p:nvPr>
            <p:ph type="sldNum" sz="quarter" idx="12"/>
          </p:nvPr>
        </p:nvSpPr>
        <p:spPr/>
        <p:txBody>
          <a:bodyPr/>
          <a:lstStyle/>
          <a:p>
            <a:pPr>
              <a:defRPr/>
            </a:pPr>
            <a:fld id="{0558A543-78E9-4E26-B387-99FD726F185A}" type="slidenum">
              <a:rPr lang="en-US" smtClean="0"/>
              <a:pPr>
                <a:defRPr/>
              </a:pPr>
              <a:t>2</a:t>
            </a:fld>
            <a:endParaRPr lang="en-US" dirty="0"/>
          </a:p>
        </p:txBody>
      </p:sp>
      <p:sp>
        <p:nvSpPr>
          <p:cNvPr id="40962" name="Rectangle 2"/>
          <p:cNvSpPr>
            <a:spLocks noGrp="1" noChangeArrowheads="1"/>
          </p:cNvSpPr>
          <p:nvPr>
            <p:ph type="title"/>
          </p:nvPr>
        </p:nvSpPr>
        <p:spPr/>
        <p:txBody>
          <a:bodyPr>
            <a:normAutofit fontScale="90000"/>
          </a:bodyPr>
          <a:lstStyle/>
          <a:p>
            <a:pPr eaLnBrk="1" hangingPunct="1">
              <a:defRPr/>
            </a:pPr>
            <a:r>
              <a:rPr lang="en-US" sz="4000" dirty="0" smtClean="0">
                <a:solidFill>
                  <a:srgbClr val="00B0F0"/>
                </a:solidFill>
              </a:rPr>
              <a:t>Part 75 – 75.362 (a)(2)</a:t>
            </a:r>
            <a:br>
              <a:rPr lang="en-US" sz="4000" dirty="0" smtClean="0">
                <a:solidFill>
                  <a:srgbClr val="00B0F0"/>
                </a:solidFill>
              </a:rPr>
            </a:br>
            <a:r>
              <a:rPr lang="en-US" sz="4000" dirty="0" smtClean="0">
                <a:solidFill>
                  <a:srgbClr val="00B0F0"/>
                </a:solidFill>
              </a:rPr>
              <a:t>On-shift Examinations</a:t>
            </a:r>
          </a:p>
        </p:txBody>
      </p:sp>
    </p:spTree>
    <p:extLst>
      <p:ext uri="{BB962C8B-B14F-4D97-AF65-F5344CB8AC3E}">
        <p14:creationId xmlns:p14="http://schemas.microsoft.com/office/powerpoint/2010/main" val="4199372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6172200"/>
          </a:xfrm>
        </p:spPr>
        <p:txBody>
          <a:bodyPr/>
          <a:lstStyle/>
          <a:p>
            <a:pPr lvl="1">
              <a:buClrTx/>
              <a:buFont typeface="Wingdings" panose="05000000000000000000" pitchFamily="2" charset="2"/>
              <a:buChar char="ü"/>
              <a:defRPr/>
            </a:pPr>
            <a:r>
              <a:rPr lang="en-US" sz="1800" dirty="0" smtClean="0">
                <a:latin typeface="Book Antiqua" panose="02040602050305030304" pitchFamily="18" charset="0"/>
              </a:rPr>
              <a:t>Caking or bearding</a:t>
            </a:r>
          </a:p>
          <a:p>
            <a:pPr lvl="2">
              <a:buClrTx/>
              <a:buFont typeface="Arial" panose="020B0604020202020204" pitchFamily="34" charset="0"/>
              <a:buChar char="•"/>
              <a:defRPr/>
            </a:pPr>
            <a:r>
              <a:rPr lang="en-US" sz="1600" dirty="0" smtClean="0">
                <a:latin typeface="Book Antiqua" panose="02040602050305030304" pitchFamily="18" charset="0"/>
              </a:rPr>
              <a:t>Build up of material on the orifice due to liquid evaporation</a:t>
            </a:r>
          </a:p>
          <a:p>
            <a:pPr lvl="2">
              <a:buClrTx/>
              <a:buFont typeface="Arial" panose="020B0604020202020204" pitchFamily="34" charset="0"/>
              <a:buChar char="•"/>
              <a:defRPr/>
            </a:pPr>
            <a:r>
              <a:rPr lang="en-US" sz="1600" dirty="0" smtClean="0">
                <a:latin typeface="Book Antiqua" panose="02040602050305030304" pitchFamily="18" charset="0"/>
              </a:rPr>
              <a:t>Water quality can greatly affect this (hard water)</a:t>
            </a:r>
          </a:p>
          <a:p>
            <a:pPr lvl="2">
              <a:buClrTx/>
              <a:buFont typeface="Arial" panose="020B0604020202020204" pitchFamily="34" charset="0"/>
              <a:buChar char="•"/>
              <a:defRPr/>
            </a:pPr>
            <a:r>
              <a:rPr lang="en-US" sz="1600" dirty="0" smtClean="0">
                <a:latin typeface="Book Antiqua" panose="02040602050305030304" pitchFamily="18" charset="0"/>
              </a:rPr>
              <a:t>Typically a problem with atomizing nozzles</a:t>
            </a:r>
          </a:p>
          <a:p>
            <a:pPr lvl="2">
              <a:buClrTx/>
              <a:buFont typeface="Arial" panose="020B0604020202020204" pitchFamily="34" charset="0"/>
              <a:buChar char="•"/>
              <a:defRPr/>
            </a:pPr>
            <a:r>
              <a:rPr lang="en-US" sz="1600" dirty="0" smtClean="0">
                <a:latin typeface="Book Antiqua" panose="02040602050305030304" pitchFamily="18" charset="0"/>
              </a:rPr>
              <a:t>Caked nozzles should be replaced</a:t>
            </a:r>
          </a:p>
          <a:p>
            <a:pPr lvl="2">
              <a:buClrTx/>
              <a:buFont typeface="Arial" panose="020B0604020202020204" pitchFamily="34" charset="0"/>
              <a:buChar char="•"/>
              <a:defRPr/>
            </a:pPr>
            <a:endParaRPr lang="en-US" dirty="0">
              <a:latin typeface="Book Antiqua" panose="02040602050305030304" pitchFamily="18" charset="0"/>
            </a:endParaRPr>
          </a:p>
          <a:p>
            <a:pPr lvl="1">
              <a:buClrTx/>
              <a:buFont typeface="Wingdings" panose="05000000000000000000" pitchFamily="2" charset="2"/>
              <a:buChar char="ü"/>
              <a:defRPr/>
            </a:pPr>
            <a:r>
              <a:rPr lang="en-US" sz="1800" dirty="0" smtClean="0">
                <a:latin typeface="Book Antiqua" panose="02040602050305030304" pitchFamily="18" charset="0"/>
              </a:rPr>
              <a:t>Damage</a:t>
            </a:r>
          </a:p>
          <a:p>
            <a:pPr lvl="2">
              <a:buClrTx/>
              <a:buFont typeface="Arial" panose="020B0604020202020204" pitchFamily="34" charset="0"/>
              <a:buChar char="•"/>
              <a:defRPr/>
            </a:pPr>
            <a:r>
              <a:rPr lang="en-US" sz="1600" dirty="0" smtClean="0">
                <a:latin typeface="Book Antiqua" panose="02040602050305030304" pitchFamily="18" charset="0"/>
              </a:rPr>
              <a:t>Damage to the orifice can occur when improper cleaning tools are used</a:t>
            </a:r>
          </a:p>
          <a:p>
            <a:pPr lvl="2">
              <a:buClrTx/>
              <a:buFont typeface="Arial" panose="020B0604020202020204" pitchFamily="34" charset="0"/>
              <a:buChar char="•"/>
              <a:defRPr/>
            </a:pPr>
            <a:r>
              <a:rPr lang="en-US" sz="1600" dirty="0" smtClean="0">
                <a:latin typeface="Book Antiqua" panose="02040602050305030304" pitchFamily="18" charset="0"/>
              </a:rPr>
              <a:t>Meaning – nails are not good for cleaning nozzles</a:t>
            </a:r>
          </a:p>
          <a:p>
            <a:pPr lvl="2">
              <a:buClrTx/>
              <a:buFont typeface="Arial" panose="020B0604020202020204" pitchFamily="34" charset="0"/>
              <a:buChar char="•"/>
              <a:defRPr/>
            </a:pPr>
            <a:endParaRPr lang="en-US" dirty="0">
              <a:latin typeface="Book Antiqua" panose="02040602050305030304" pitchFamily="18" charset="0"/>
            </a:endParaRPr>
          </a:p>
          <a:p>
            <a:pPr lvl="1">
              <a:buClrTx/>
              <a:buFont typeface="Wingdings" panose="05000000000000000000" pitchFamily="2" charset="2"/>
              <a:buChar char="ü"/>
              <a:defRPr/>
            </a:pPr>
            <a:r>
              <a:rPr lang="en-US" sz="1800" dirty="0" smtClean="0">
                <a:latin typeface="Book Antiqua" panose="02040602050305030304" pitchFamily="18" charset="0"/>
              </a:rPr>
              <a:t>Clogging</a:t>
            </a:r>
          </a:p>
          <a:p>
            <a:pPr lvl="2">
              <a:buClrTx/>
              <a:buFont typeface="Arial" panose="020B0604020202020204" pitchFamily="34" charset="0"/>
              <a:buChar char="•"/>
              <a:defRPr/>
            </a:pPr>
            <a:r>
              <a:rPr lang="en-US" sz="1600" dirty="0" smtClean="0">
                <a:latin typeface="Book Antiqua" panose="02040602050305030304" pitchFamily="18" charset="0"/>
              </a:rPr>
              <a:t>Material clogs the orifice and the spray pattern is not evenly distributed</a:t>
            </a:r>
          </a:p>
          <a:p>
            <a:pPr lvl="2">
              <a:buClrTx/>
              <a:buFont typeface="Arial" panose="020B0604020202020204" pitchFamily="34" charset="0"/>
              <a:buChar char="•"/>
              <a:defRPr/>
            </a:pPr>
            <a:r>
              <a:rPr lang="en-US" sz="1600" dirty="0" smtClean="0">
                <a:latin typeface="Book Antiqua" panose="02040602050305030304" pitchFamily="18" charset="0"/>
              </a:rPr>
              <a:t>Good filtration systems can help avoid this</a:t>
            </a:r>
          </a:p>
          <a:p>
            <a:pPr marL="668337" lvl="2" indent="0">
              <a:buClrTx/>
              <a:buFont typeface="Wingdings 2" pitchFamily="18" charset="2"/>
              <a:buNone/>
              <a:defRPr/>
            </a:pPr>
            <a:endParaRPr lang="en-US" dirty="0">
              <a:latin typeface="Book Antiqua" panose="02040602050305030304" pitchFamily="18" charset="0"/>
            </a:endParaRPr>
          </a:p>
          <a:p>
            <a:pPr lvl="1">
              <a:buClrTx/>
              <a:buFont typeface="Wingdings" panose="05000000000000000000" pitchFamily="2" charset="2"/>
              <a:buChar char="ü"/>
              <a:defRPr/>
            </a:pPr>
            <a:r>
              <a:rPr lang="en-US" sz="1800" dirty="0" smtClean="0">
                <a:latin typeface="Book Antiqua" panose="02040602050305030304" pitchFamily="18" charset="0"/>
              </a:rPr>
              <a:t>Improper Assembly</a:t>
            </a:r>
          </a:p>
          <a:p>
            <a:pPr lvl="2">
              <a:buClrTx/>
              <a:buFont typeface="Arial" panose="020B0604020202020204" pitchFamily="34" charset="0"/>
              <a:buChar char="•"/>
              <a:defRPr/>
            </a:pPr>
            <a:r>
              <a:rPr lang="en-US" sz="1600" dirty="0" smtClean="0">
                <a:latin typeface="Book Antiqua" panose="02040602050305030304" pitchFamily="18" charset="0"/>
              </a:rPr>
              <a:t>Some nozzles require careful reassembly after cleaning</a:t>
            </a:r>
          </a:p>
          <a:p>
            <a:pPr lvl="2">
              <a:buClrTx/>
              <a:buFont typeface="Arial" panose="020B0604020202020204" pitchFamily="34" charset="0"/>
              <a:buChar char="•"/>
              <a:defRPr/>
            </a:pPr>
            <a:r>
              <a:rPr lang="en-US" sz="1600" dirty="0" smtClean="0">
                <a:latin typeface="Book Antiqua" panose="02040602050305030304" pitchFamily="18" charset="0"/>
              </a:rPr>
              <a:t>Simplicity of maintenance should be considered (the fewer the parts the better)</a:t>
            </a:r>
          </a:p>
        </p:txBody>
      </p:sp>
    </p:spTree>
    <p:extLst>
      <p:ext uri="{BB962C8B-B14F-4D97-AF65-F5344CB8AC3E}">
        <p14:creationId xmlns:p14="http://schemas.microsoft.com/office/powerpoint/2010/main" val="3522345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2000"/>
                                        <p:tgtEl>
                                          <p:spTgt spid="3">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2000"/>
                                        <p:tgtEl>
                                          <p:spTgt spid="3">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2000"/>
                                        <p:tgtEl>
                                          <p:spTgt spid="3">
                                            <p:txEl>
                                              <p:pRg st="11" end="1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2000"/>
                                        <p:tgtEl>
                                          <p:spTgt spid="3">
                                            <p:txEl>
                                              <p:pRg st="12" end="12"/>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4" end="14"/>
                                            </p:txEl>
                                          </p:spTgt>
                                        </p:tgtEl>
                                        <p:attrNameLst>
                                          <p:attrName>style.visibility</p:attrName>
                                        </p:attrNameLst>
                                      </p:cBhvr>
                                      <p:to>
                                        <p:strVal val="visible"/>
                                      </p:to>
                                    </p:set>
                                    <p:animEffect transition="in" filter="fade">
                                      <p:cBhvr>
                                        <p:cTn id="62" dur="2000"/>
                                        <p:tgtEl>
                                          <p:spTgt spid="3">
                                            <p:txEl>
                                              <p:pRg st="14" end="14"/>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Effect transition="in" filter="fade">
                                      <p:cBhvr>
                                        <p:cTn id="67" dur="2000"/>
                                        <p:tgtEl>
                                          <p:spTgt spid="3">
                                            <p:txEl>
                                              <p:pRg st="15" end="15"/>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6" end="16"/>
                                            </p:txEl>
                                          </p:spTgt>
                                        </p:tgtEl>
                                        <p:attrNameLst>
                                          <p:attrName>style.visibility</p:attrName>
                                        </p:attrNameLst>
                                      </p:cBhvr>
                                      <p:to>
                                        <p:strVal val="visible"/>
                                      </p:to>
                                    </p:set>
                                    <p:animEffect transition="in" filter="fade">
                                      <p:cBhvr>
                                        <p:cTn id="72" dur="20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419100" y="2133600"/>
            <a:ext cx="8305800" cy="4038600"/>
          </a:xfrm>
        </p:spPr>
        <p:txBody>
          <a:bodyPr>
            <a:normAutofit/>
          </a:bodyPr>
          <a:lstStyle/>
          <a:p>
            <a:pPr marL="274320" indent="-274320" algn="ctr" eaLnBrk="1" fontAlgn="auto" hangingPunct="1">
              <a:spcAft>
                <a:spcPts val="0"/>
              </a:spcAft>
              <a:buClr>
                <a:schemeClr val="accent3"/>
              </a:buClr>
              <a:buFont typeface="Wingdings" pitchFamily="2" charset="2"/>
              <a:buNone/>
              <a:defRPr/>
            </a:pPr>
            <a:endParaRPr lang="en-US" altLang="en-US" sz="1800" b="1" dirty="0" smtClean="0"/>
          </a:p>
          <a:p>
            <a:pPr marL="312229" indent="-285750" eaLnBrk="1" fontAlgn="auto" hangingPunct="1">
              <a:spcAft>
                <a:spcPts val="0"/>
              </a:spcAft>
              <a:buClrTx/>
              <a:buFont typeface="Wingdings" panose="05000000000000000000" pitchFamily="2" charset="2"/>
              <a:buChar char="v"/>
              <a:defRPr/>
            </a:pPr>
            <a:r>
              <a:rPr lang="en-US" altLang="en-US" sz="2000" b="1" dirty="0" smtClean="0">
                <a:latin typeface="Book Antiqua" panose="02040602050305030304" pitchFamily="18" charset="0"/>
              </a:rPr>
              <a:t>SOURCE OF THE MINE WATER</a:t>
            </a:r>
          </a:p>
          <a:p>
            <a:pPr marL="678942" lvl="1" indent="-285750" eaLnBrk="1" fontAlgn="auto" hangingPunct="1">
              <a:spcAft>
                <a:spcPts val="0"/>
              </a:spcAft>
              <a:buClrTx/>
              <a:buFont typeface="Wingdings" panose="05000000000000000000" pitchFamily="2" charset="2"/>
              <a:buChar char="ü"/>
              <a:defRPr/>
            </a:pPr>
            <a:r>
              <a:rPr lang="en-US" altLang="en-US" sz="1800" dirty="0" smtClean="0">
                <a:latin typeface="Book Antiqua" panose="02040602050305030304" pitchFamily="18" charset="0"/>
              </a:rPr>
              <a:t>Public </a:t>
            </a:r>
          </a:p>
          <a:p>
            <a:pPr marL="678942" lvl="1" indent="-285750" eaLnBrk="1" fontAlgn="auto" hangingPunct="1">
              <a:spcAft>
                <a:spcPts val="0"/>
              </a:spcAft>
              <a:buClrTx/>
              <a:buFont typeface="Wingdings" panose="05000000000000000000" pitchFamily="2" charset="2"/>
              <a:buChar char="ü"/>
              <a:defRPr/>
            </a:pPr>
            <a:r>
              <a:rPr lang="en-US" altLang="en-US" sz="1800" dirty="0" smtClean="0">
                <a:latin typeface="Book Antiqua" panose="02040602050305030304" pitchFamily="18" charset="0"/>
              </a:rPr>
              <a:t>Water storage tank</a:t>
            </a:r>
          </a:p>
          <a:p>
            <a:pPr marL="678942" lvl="1" indent="-285750" eaLnBrk="1" fontAlgn="auto" hangingPunct="1">
              <a:spcAft>
                <a:spcPts val="0"/>
              </a:spcAft>
              <a:buClrTx/>
              <a:buFont typeface="Wingdings" panose="05000000000000000000" pitchFamily="2" charset="2"/>
              <a:buChar char="ü"/>
              <a:defRPr/>
            </a:pPr>
            <a:r>
              <a:rPr lang="en-US" altLang="en-US" sz="1800" dirty="0" smtClean="0">
                <a:latin typeface="Book Antiqua" panose="02040602050305030304" pitchFamily="18" charset="0"/>
              </a:rPr>
              <a:t>Surface water – pond/stream</a:t>
            </a:r>
            <a:endParaRPr lang="en-US" altLang="en-US" sz="1800" b="1" dirty="0" smtClean="0">
              <a:latin typeface="Book Antiqua" panose="02040602050305030304" pitchFamily="18" charset="0"/>
            </a:endParaRPr>
          </a:p>
          <a:p>
            <a:pPr marL="273367" indent="-246888" eaLnBrk="1" fontAlgn="auto" hangingPunct="1">
              <a:spcAft>
                <a:spcPts val="0"/>
              </a:spcAft>
              <a:buClrTx/>
              <a:buFont typeface="Wingdings" pitchFamily="2" charset="2"/>
              <a:buNone/>
              <a:defRPr/>
            </a:pPr>
            <a:endParaRPr lang="en-US" altLang="en-US" sz="1600" b="1" dirty="0" smtClean="0">
              <a:latin typeface="Book Antiqua" panose="02040602050305030304" pitchFamily="18" charset="0"/>
            </a:endParaRPr>
          </a:p>
          <a:p>
            <a:pPr marL="312229" indent="-285750" eaLnBrk="1" fontAlgn="auto" hangingPunct="1">
              <a:spcAft>
                <a:spcPts val="0"/>
              </a:spcAft>
              <a:buClrTx/>
              <a:buFont typeface="Wingdings" panose="05000000000000000000" pitchFamily="2" charset="2"/>
              <a:buChar char="v"/>
              <a:defRPr/>
            </a:pPr>
            <a:r>
              <a:rPr lang="en-US" altLang="en-US" sz="2000" b="1" dirty="0" smtClean="0">
                <a:latin typeface="Book Antiqua" panose="02040602050305030304" pitchFamily="18" charset="0"/>
              </a:rPr>
              <a:t>FILTRATION TO MAINTAIN A CLEAN WATER SUPPLY</a:t>
            </a:r>
          </a:p>
          <a:p>
            <a:pPr marL="678942" lvl="1" indent="-285750" eaLnBrk="1" fontAlgn="auto" hangingPunct="1">
              <a:spcAft>
                <a:spcPts val="0"/>
              </a:spcAft>
              <a:buClrTx/>
              <a:buFont typeface="Wingdings" panose="05000000000000000000" pitchFamily="2" charset="2"/>
              <a:buChar char="ü"/>
              <a:defRPr/>
            </a:pPr>
            <a:r>
              <a:rPr lang="en-US" altLang="en-US" sz="1800" dirty="0" smtClean="0">
                <a:latin typeface="Book Antiqua" panose="02040602050305030304" pitchFamily="18" charset="0"/>
              </a:rPr>
              <a:t>At source</a:t>
            </a:r>
          </a:p>
          <a:p>
            <a:pPr marL="678942" lvl="1" indent="-285750" eaLnBrk="1" fontAlgn="auto" hangingPunct="1">
              <a:spcAft>
                <a:spcPts val="0"/>
              </a:spcAft>
              <a:buClrTx/>
              <a:buFont typeface="Wingdings" panose="05000000000000000000" pitchFamily="2" charset="2"/>
              <a:buChar char="ü"/>
              <a:defRPr/>
            </a:pPr>
            <a:r>
              <a:rPr lang="en-US" altLang="en-US" sz="1800" dirty="0" smtClean="0">
                <a:latin typeface="Book Antiqua" panose="02040602050305030304" pitchFamily="18" charset="0"/>
              </a:rPr>
              <a:t>On MMU</a:t>
            </a:r>
          </a:p>
          <a:p>
            <a:pPr marL="678942" lvl="1" indent="-285750" eaLnBrk="1" fontAlgn="auto" hangingPunct="1">
              <a:spcAft>
                <a:spcPts val="0"/>
              </a:spcAft>
              <a:buClrTx/>
              <a:buFont typeface="Wingdings" panose="05000000000000000000" pitchFamily="2" charset="2"/>
              <a:buChar char="ü"/>
              <a:defRPr/>
            </a:pPr>
            <a:r>
              <a:rPr lang="en-US" altLang="en-US" sz="1800" dirty="0" smtClean="0">
                <a:latin typeface="Book Antiqua" panose="02040602050305030304" pitchFamily="18" charset="0"/>
              </a:rPr>
              <a:t>Maintain filtration system</a:t>
            </a:r>
            <a:endParaRPr lang="en-US" altLang="en-US" sz="1800" b="1" dirty="0" smtClean="0">
              <a:latin typeface="Book Antiqua" panose="02040602050305030304" pitchFamily="18" charset="0"/>
            </a:endParaRPr>
          </a:p>
          <a:p>
            <a:pPr marL="273367" indent="-246888" eaLnBrk="1" fontAlgn="auto" hangingPunct="1">
              <a:spcAft>
                <a:spcPts val="0"/>
              </a:spcAft>
              <a:buClrTx/>
              <a:buFont typeface="Wingdings" pitchFamily="2" charset="2"/>
              <a:buNone/>
              <a:defRPr/>
            </a:pPr>
            <a:endParaRPr lang="en-US" altLang="en-US" sz="1600" b="1" dirty="0" smtClean="0"/>
          </a:p>
          <a:p>
            <a:pPr marL="678942" lvl="1" indent="-285750" eaLnBrk="1" fontAlgn="auto" hangingPunct="1">
              <a:spcAft>
                <a:spcPts val="0"/>
              </a:spcAft>
              <a:buFont typeface="Wingdings" panose="05000000000000000000" pitchFamily="2" charset="2"/>
              <a:buChar char="v"/>
              <a:defRPr/>
            </a:pPr>
            <a:endParaRPr lang="en-US" altLang="en-US" sz="1600" b="1" dirty="0" smtClean="0"/>
          </a:p>
          <a:p>
            <a:pPr marL="274320" indent="-274320" eaLnBrk="1" fontAlgn="auto" hangingPunct="1">
              <a:spcAft>
                <a:spcPts val="0"/>
              </a:spcAft>
              <a:buClr>
                <a:schemeClr val="accent3"/>
              </a:buClr>
              <a:buFont typeface="Wingdings 2"/>
              <a:buChar char=""/>
              <a:defRPr/>
            </a:pPr>
            <a:endParaRPr lang="en-US" altLang="en-US" sz="1800" b="1" dirty="0" smtClean="0"/>
          </a:p>
          <a:p>
            <a:pPr marL="274320" indent="-274320" algn="ctr" eaLnBrk="1" fontAlgn="auto" hangingPunct="1">
              <a:spcAft>
                <a:spcPts val="0"/>
              </a:spcAft>
              <a:buClr>
                <a:schemeClr val="accent3"/>
              </a:buClr>
              <a:buFont typeface="Wingdings" pitchFamily="2" charset="2"/>
              <a:buNone/>
              <a:defRPr/>
            </a:pPr>
            <a:endParaRPr lang="en-US" altLang="en-US" b="1" dirty="0" smtClean="0"/>
          </a:p>
          <a:p>
            <a:pPr marL="274320" indent="-274320" algn="ctr" eaLnBrk="1" fontAlgn="auto" hangingPunct="1">
              <a:spcAft>
                <a:spcPts val="0"/>
              </a:spcAft>
              <a:buClr>
                <a:schemeClr val="accent3"/>
              </a:buClr>
              <a:buFont typeface="Wingdings" pitchFamily="2" charset="2"/>
              <a:buNone/>
              <a:defRPr/>
            </a:pPr>
            <a:endParaRPr lang="en-US" altLang="en-US" b="1" dirty="0" smtClean="0"/>
          </a:p>
        </p:txBody>
      </p:sp>
      <p:sp>
        <p:nvSpPr>
          <p:cNvPr id="11267" name="TextBox 1"/>
          <p:cNvSpPr txBox="1">
            <a:spLocks noChangeArrowheads="1"/>
          </p:cNvSpPr>
          <p:nvPr/>
        </p:nvSpPr>
        <p:spPr bwMode="auto">
          <a:xfrm>
            <a:off x="762000" y="685800"/>
            <a:ext cx="762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Book Antiqua" pitchFamily="18" charset="0"/>
              </a:defRPr>
            </a:lvl1pPr>
            <a:lvl2pPr marL="742950" indent="-285750">
              <a:defRPr sz="1600">
                <a:solidFill>
                  <a:schemeClr val="tx1"/>
                </a:solidFill>
                <a:latin typeface="Book Antiqua" pitchFamily="18" charset="0"/>
              </a:defRPr>
            </a:lvl2pPr>
            <a:lvl3pPr marL="1143000" indent="-228600">
              <a:defRPr sz="1600">
                <a:solidFill>
                  <a:schemeClr val="tx1"/>
                </a:solidFill>
                <a:latin typeface="Book Antiqua" pitchFamily="18" charset="0"/>
              </a:defRPr>
            </a:lvl3pPr>
            <a:lvl4pPr marL="1600200" indent="-228600">
              <a:defRPr sz="1600">
                <a:solidFill>
                  <a:schemeClr val="tx1"/>
                </a:solidFill>
                <a:latin typeface="Book Antiqua" pitchFamily="18" charset="0"/>
              </a:defRPr>
            </a:lvl4pPr>
            <a:lvl5pPr marL="2057400" indent="-228600">
              <a:defRPr sz="1600">
                <a:solidFill>
                  <a:schemeClr val="tx1"/>
                </a:solidFill>
                <a:latin typeface="Book Antiqua" pitchFamily="18" charset="0"/>
              </a:defRPr>
            </a:lvl5pPr>
            <a:lvl6pPr marL="2514600" indent="-228600" eaLnBrk="0" fontAlgn="base" hangingPunct="0">
              <a:spcBef>
                <a:spcPct val="0"/>
              </a:spcBef>
              <a:spcAft>
                <a:spcPct val="0"/>
              </a:spcAft>
              <a:defRPr sz="1600">
                <a:solidFill>
                  <a:schemeClr val="tx1"/>
                </a:solidFill>
                <a:latin typeface="Book Antiqua" pitchFamily="18" charset="0"/>
              </a:defRPr>
            </a:lvl6pPr>
            <a:lvl7pPr marL="2971800" indent="-228600" eaLnBrk="0" fontAlgn="base" hangingPunct="0">
              <a:spcBef>
                <a:spcPct val="0"/>
              </a:spcBef>
              <a:spcAft>
                <a:spcPct val="0"/>
              </a:spcAft>
              <a:defRPr sz="1600">
                <a:solidFill>
                  <a:schemeClr val="tx1"/>
                </a:solidFill>
                <a:latin typeface="Book Antiqua" pitchFamily="18" charset="0"/>
              </a:defRPr>
            </a:lvl7pPr>
            <a:lvl8pPr marL="3429000" indent="-228600" eaLnBrk="0" fontAlgn="base" hangingPunct="0">
              <a:spcBef>
                <a:spcPct val="0"/>
              </a:spcBef>
              <a:spcAft>
                <a:spcPct val="0"/>
              </a:spcAft>
              <a:defRPr sz="1600">
                <a:solidFill>
                  <a:schemeClr val="tx1"/>
                </a:solidFill>
                <a:latin typeface="Book Antiqua" pitchFamily="18" charset="0"/>
              </a:defRPr>
            </a:lvl8pPr>
            <a:lvl9pPr marL="3886200" indent="-228600" eaLnBrk="0" fontAlgn="base" hangingPunct="0">
              <a:spcBef>
                <a:spcPct val="0"/>
              </a:spcBef>
              <a:spcAft>
                <a:spcPct val="0"/>
              </a:spcAft>
              <a:defRPr sz="1600">
                <a:solidFill>
                  <a:schemeClr val="tx1"/>
                </a:solidFill>
                <a:latin typeface="Book Antiqua" pitchFamily="18" charset="0"/>
              </a:defRPr>
            </a:lvl9pPr>
          </a:lstStyle>
          <a:p>
            <a:r>
              <a:rPr lang="en-US" altLang="en-US" sz="2800" b="1"/>
              <a:t>Considerations when Ensuring Water Delivery System Meets Plan Requirements </a:t>
            </a:r>
          </a:p>
          <a:p>
            <a:endParaRPr lang="en-US" altLang="en-US"/>
          </a:p>
        </p:txBody>
      </p:sp>
    </p:spTree>
    <p:extLst>
      <p:ext uri="{BB962C8B-B14F-4D97-AF65-F5344CB8AC3E}">
        <p14:creationId xmlns:p14="http://schemas.microsoft.com/office/powerpoint/2010/main" val="2608872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fade">
                                      <p:cBhvr>
                                        <p:cTn id="7" dur="2000"/>
                                        <p:tgtEl>
                                          <p:spTgt spid="286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Effect transition="in" filter="fade">
                                      <p:cBhvr>
                                        <p:cTn id="12" dur="2000"/>
                                        <p:tgtEl>
                                          <p:spTgt spid="286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8675">
                                            <p:txEl>
                                              <p:pRg st="3" end="3"/>
                                            </p:txEl>
                                          </p:spTgt>
                                        </p:tgtEl>
                                        <p:attrNameLst>
                                          <p:attrName>style.visibility</p:attrName>
                                        </p:attrNameLst>
                                      </p:cBhvr>
                                      <p:to>
                                        <p:strVal val="visible"/>
                                      </p:to>
                                    </p:set>
                                    <p:animEffect transition="in" filter="fade">
                                      <p:cBhvr>
                                        <p:cTn id="17" dur="2000"/>
                                        <p:tgtEl>
                                          <p:spTgt spid="2867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8675">
                                            <p:txEl>
                                              <p:pRg st="4" end="4"/>
                                            </p:txEl>
                                          </p:spTgt>
                                        </p:tgtEl>
                                        <p:attrNameLst>
                                          <p:attrName>style.visibility</p:attrName>
                                        </p:attrNameLst>
                                      </p:cBhvr>
                                      <p:to>
                                        <p:strVal val="visible"/>
                                      </p:to>
                                    </p:set>
                                    <p:animEffect transition="in" filter="fade">
                                      <p:cBhvr>
                                        <p:cTn id="22" dur="2000"/>
                                        <p:tgtEl>
                                          <p:spTgt spid="2867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8675">
                                            <p:txEl>
                                              <p:pRg st="6" end="6"/>
                                            </p:txEl>
                                          </p:spTgt>
                                        </p:tgtEl>
                                        <p:attrNameLst>
                                          <p:attrName>style.visibility</p:attrName>
                                        </p:attrNameLst>
                                      </p:cBhvr>
                                      <p:to>
                                        <p:strVal val="visible"/>
                                      </p:to>
                                    </p:set>
                                    <p:animEffect transition="in" filter="fade">
                                      <p:cBhvr>
                                        <p:cTn id="27" dur="2000"/>
                                        <p:tgtEl>
                                          <p:spTgt spid="28675">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8675">
                                            <p:txEl>
                                              <p:pRg st="7" end="7"/>
                                            </p:txEl>
                                          </p:spTgt>
                                        </p:tgtEl>
                                        <p:attrNameLst>
                                          <p:attrName>style.visibility</p:attrName>
                                        </p:attrNameLst>
                                      </p:cBhvr>
                                      <p:to>
                                        <p:strVal val="visible"/>
                                      </p:to>
                                    </p:set>
                                    <p:animEffect transition="in" filter="fade">
                                      <p:cBhvr>
                                        <p:cTn id="32" dur="2000"/>
                                        <p:tgtEl>
                                          <p:spTgt spid="28675">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8675">
                                            <p:txEl>
                                              <p:pRg st="8" end="8"/>
                                            </p:txEl>
                                          </p:spTgt>
                                        </p:tgtEl>
                                        <p:attrNameLst>
                                          <p:attrName>style.visibility</p:attrName>
                                        </p:attrNameLst>
                                      </p:cBhvr>
                                      <p:to>
                                        <p:strVal val="visible"/>
                                      </p:to>
                                    </p:set>
                                    <p:animEffect transition="in" filter="fade">
                                      <p:cBhvr>
                                        <p:cTn id="37" dur="2000"/>
                                        <p:tgtEl>
                                          <p:spTgt spid="28675">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8675">
                                            <p:txEl>
                                              <p:pRg st="9" end="9"/>
                                            </p:txEl>
                                          </p:spTgt>
                                        </p:tgtEl>
                                        <p:attrNameLst>
                                          <p:attrName>style.visibility</p:attrName>
                                        </p:attrNameLst>
                                      </p:cBhvr>
                                      <p:to>
                                        <p:strVal val="visible"/>
                                      </p:to>
                                    </p:set>
                                    <p:animEffect transition="in" filter="fade">
                                      <p:cBhvr>
                                        <p:cTn id="42" dur="2000"/>
                                        <p:tgtEl>
                                          <p:spTgt spid="286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381000" y="228600"/>
            <a:ext cx="85344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Book Antiqua" pitchFamily="18" charset="0"/>
              </a:defRPr>
            </a:lvl1pPr>
            <a:lvl2pPr marL="630238" indent="-173038">
              <a:defRPr sz="1600">
                <a:solidFill>
                  <a:schemeClr val="tx1"/>
                </a:solidFill>
                <a:latin typeface="Book Antiqua" pitchFamily="18" charset="0"/>
              </a:defRPr>
            </a:lvl2pPr>
            <a:lvl3pPr>
              <a:defRPr sz="1600">
                <a:solidFill>
                  <a:schemeClr val="tx1"/>
                </a:solidFill>
                <a:latin typeface="Book Antiqua" pitchFamily="18" charset="0"/>
              </a:defRPr>
            </a:lvl3pPr>
            <a:lvl4pPr>
              <a:defRPr sz="1600">
                <a:solidFill>
                  <a:schemeClr val="tx1"/>
                </a:solidFill>
                <a:latin typeface="Book Antiqua" pitchFamily="18" charset="0"/>
              </a:defRPr>
            </a:lvl4pPr>
            <a:lvl5pPr marL="2057400" indent="-228600">
              <a:defRPr sz="1600">
                <a:solidFill>
                  <a:schemeClr val="tx1"/>
                </a:solidFill>
                <a:latin typeface="Book Antiqua" pitchFamily="18" charset="0"/>
              </a:defRPr>
            </a:lvl5pPr>
            <a:lvl6pPr marL="2514600" indent="-228600" eaLnBrk="0" fontAlgn="base" hangingPunct="0">
              <a:spcBef>
                <a:spcPct val="0"/>
              </a:spcBef>
              <a:spcAft>
                <a:spcPct val="0"/>
              </a:spcAft>
              <a:defRPr sz="1600">
                <a:solidFill>
                  <a:schemeClr val="tx1"/>
                </a:solidFill>
                <a:latin typeface="Book Antiqua" pitchFamily="18" charset="0"/>
              </a:defRPr>
            </a:lvl6pPr>
            <a:lvl7pPr marL="2971800" indent="-228600" eaLnBrk="0" fontAlgn="base" hangingPunct="0">
              <a:spcBef>
                <a:spcPct val="0"/>
              </a:spcBef>
              <a:spcAft>
                <a:spcPct val="0"/>
              </a:spcAft>
              <a:defRPr sz="1600">
                <a:solidFill>
                  <a:schemeClr val="tx1"/>
                </a:solidFill>
                <a:latin typeface="Book Antiqua" pitchFamily="18" charset="0"/>
              </a:defRPr>
            </a:lvl7pPr>
            <a:lvl8pPr marL="3429000" indent="-228600" eaLnBrk="0" fontAlgn="base" hangingPunct="0">
              <a:spcBef>
                <a:spcPct val="0"/>
              </a:spcBef>
              <a:spcAft>
                <a:spcPct val="0"/>
              </a:spcAft>
              <a:defRPr sz="1600">
                <a:solidFill>
                  <a:schemeClr val="tx1"/>
                </a:solidFill>
                <a:latin typeface="Book Antiqua" pitchFamily="18" charset="0"/>
              </a:defRPr>
            </a:lvl8pPr>
            <a:lvl9pPr marL="3886200" indent="-228600" eaLnBrk="0" fontAlgn="base" hangingPunct="0">
              <a:spcBef>
                <a:spcPct val="0"/>
              </a:spcBef>
              <a:spcAft>
                <a:spcPct val="0"/>
              </a:spcAft>
              <a:defRPr sz="1600">
                <a:solidFill>
                  <a:schemeClr val="tx1"/>
                </a:solidFill>
                <a:latin typeface="Book Antiqua" pitchFamily="18" charset="0"/>
              </a:defRPr>
            </a:lvl9pPr>
          </a:lstStyle>
          <a:p>
            <a:pPr marL="457200" lvl="1" indent="0" algn="ctr">
              <a:defRPr/>
            </a:pPr>
            <a:r>
              <a:rPr lang="en-US" altLang="en-US" sz="2800" b="1" dirty="0" smtClean="0"/>
              <a:t>Other Considerations</a:t>
            </a:r>
          </a:p>
          <a:p>
            <a:pPr>
              <a:defRPr/>
            </a:pPr>
            <a:endParaRPr lang="en-US" altLang="en-US" sz="2000" b="1" dirty="0" smtClean="0"/>
          </a:p>
          <a:p>
            <a:pPr marL="457200" lvl="1" indent="0">
              <a:defRPr/>
            </a:pPr>
            <a:endParaRPr lang="en-US" altLang="en-US" sz="2000" b="1" dirty="0" smtClean="0"/>
          </a:p>
          <a:p>
            <a:pPr marL="1257300" lvl="2" indent="-342900">
              <a:buFont typeface="Wingdings" panose="05000000000000000000" pitchFamily="2" charset="2"/>
              <a:buChar char="v"/>
              <a:defRPr/>
            </a:pPr>
            <a:r>
              <a:rPr lang="en-US" altLang="en-US" sz="2000" b="1" dirty="0" smtClean="0"/>
              <a:t>Number and Type of MMU’s you will use </a:t>
            </a:r>
          </a:p>
          <a:p>
            <a:pPr marL="1714500" lvl="3" indent="-342900">
              <a:buFont typeface="Wingdings" panose="05000000000000000000" pitchFamily="2" charset="2"/>
              <a:buChar char="ü"/>
              <a:defRPr/>
            </a:pPr>
            <a:r>
              <a:rPr lang="en-US" altLang="en-US" sz="2000" dirty="0" smtClean="0"/>
              <a:t>Continuous Miner</a:t>
            </a:r>
          </a:p>
          <a:p>
            <a:pPr lvl="4">
              <a:buFontTx/>
              <a:buChar char="•"/>
              <a:defRPr/>
            </a:pPr>
            <a:r>
              <a:rPr lang="en-US" altLang="en-US" sz="2000" dirty="0" smtClean="0"/>
              <a:t>Dust suppression sprays</a:t>
            </a:r>
          </a:p>
          <a:p>
            <a:pPr lvl="4">
              <a:buFontTx/>
              <a:buChar char="•"/>
              <a:defRPr/>
            </a:pPr>
            <a:r>
              <a:rPr lang="en-US" altLang="en-US" sz="2000" dirty="0" smtClean="0"/>
              <a:t>Scrubber</a:t>
            </a:r>
          </a:p>
          <a:p>
            <a:pPr lvl="4">
              <a:buFontTx/>
              <a:buChar char="•"/>
              <a:defRPr/>
            </a:pPr>
            <a:r>
              <a:rPr lang="en-US" altLang="en-US" sz="2000" dirty="0" smtClean="0"/>
              <a:t>Wethead Miner</a:t>
            </a:r>
          </a:p>
          <a:p>
            <a:pPr marL="1714500" lvl="3" indent="-342900">
              <a:buFont typeface="Wingdings" panose="05000000000000000000" pitchFamily="2" charset="2"/>
              <a:buChar char="ü"/>
              <a:defRPr/>
            </a:pPr>
            <a:r>
              <a:rPr lang="en-US" altLang="en-US" sz="2000" dirty="0" smtClean="0"/>
              <a:t>Longwall</a:t>
            </a:r>
          </a:p>
          <a:p>
            <a:pPr lvl="3">
              <a:buFontTx/>
              <a:buChar char="•"/>
              <a:defRPr/>
            </a:pPr>
            <a:endParaRPr lang="en-US" altLang="en-US" sz="2000" b="1" dirty="0" smtClean="0"/>
          </a:p>
          <a:p>
            <a:pPr marL="1257300" lvl="2" indent="-342900">
              <a:buFont typeface="Wingdings" panose="05000000000000000000" pitchFamily="2" charset="2"/>
              <a:buChar char="v"/>
              <a:defRPr/>
            </a:pPr>
            <a:r>
              <a:rPr lang="en-US" altLang="en-US" sz="2000" b="1" dirty="0" smtClean="0"/>
              <a:t>Other Water Needs</a:t>
            </a:r>
          </a:p>
          <a:p>
            <a:pPr marL="1714500" lvl="3" indent="-342900">
              <a:buFont typeface="Wingdings" panose="05000000000000000000" pitchFamily="2" charset="2"/>
              <a:buChar char="ü"/>
              <a:defRPr/>
            </a:pPr>
            <a:r>
              <a:rPr lang="en-US" altLang="en-US" sz="2000" dirty="0" smtClean="0"/>
              <a:t>Belt transfer points</a:t>
            </a:r>
          </a:p>
          <a:p>
            <a:pPr marL="1714500" lvl="3" indent="-342900">
              <a:buFont typeface="Wingdings" panose="05000000000000000000" pitchFamily="2" charset="2"/>
              <a:buChar char="ü"/>
              <a:defRPr/>
            </a:pPr>
            <a:r>
              <a:rPr lang="en-US" altLang="en-US" sz="2000" dirty="0" smtClean="0"/>
              <a:t>Regulatory requirements for fire fighting</a:t>
            </a:r>
          </a:p>
          <a:p>
            <a:pPr lvl="3">
              <a:defRPr/>
            </a:pPr>
            <a:endParaRPr lang="en-US" altLang="en-US" sz="2000" b="1" dirty="0" smtClean="0"/>
          </a:p>
        </p:txBody>
      </p:sp>
    </p:spTree>
    <p:extLst>
      <p:ext uri="{BB962C8B-B14F-4D97-AF65-F5344CB8AC3E}">
        <p14:creationId xmlns:p14="http://schemas.microsoft.com/office/powerpoint/2010/main" val="4017973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6">
                                            <p:txEl>
                                              <p:pRg st="3" end="3"/>
                                            </p:txEl>
                                          </p:spTgt>
                                        </p:tgtEl>
                                        <p:attrNameLst>
                                          <p:attrName>style.visibility</p:attrName>
                                        </p:attrNameLst>
                                      </p:cBhvr>
                                      <p:to>
                                        <p:strVal val="visible"/>
                                      </p:to>
                                    </p:set>
                                    <p:animEffect transition="in" filter="fade">
                                      <p:cBhvr>
                                        <p:cTn id="7" dur="2000"/>
                                        <p:tgtEl>
                                          <p:spTgt spid="33796">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3796">
                                            <p:txEl>
                                              <p:pRg st="4" end="4"/>
                                            </p:txEl>
                                          </p:spTgt>
                                        </p:tgtEl>
                                        <p:attrNameLst>
                                          <p:attrName>style.visibility</p:attrName>
                                        </p:attrNameLst>
                                      </p:cBhvr>
                                      <p:to>
                                        <p:strVal val="visible"/>
                                      </p:to>
                                    </p:set>
                                    <p:animEffect transition="in" filter="fade">
                                      <p:cBhvr>
                                        <p:cTn id="12" dur="2000"/>
                                        <p:tgtEl>
                                          <p:spTgt spid="33796">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3796">
                                            <p:txEl>
                                              <p:pRg st="5" end="5"/>
                                            </p:txEl>
                                          </p:spTgt>
                                        </p:tgtEl>
                                        <p:attrNameLst>
                                          <p:attrName>style.visibility</p:attrName>
                                        </p:attrNameLst>
                                      </p:cBhvr>
                                      <p:to>
                                        <p:strVal val="visible"/>
                                      </p:to>
                                    </p:set>
                                    <p:animEffect transition="in" filter="fade">
                                      <p:cBhvr>
                                        <p:cTn id="17" dur="2000"/>
                                        <p:tgtEl>
                                          <p:spTgt spid="33796">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3796">
                                            <p:txEl>
                                              <p:pRg st="6" end="6"/>
                                            </p:txEl>
                                          </p:spTgt>
                                        </p:tgtEl>
                                        <p:attrNameLst>
                                          <p:attrName>style.visibility</p:attrName>
                                        </p:attrNameLst>
                                      </p:cBhvr>
                                      <p:to>
                                        <p:strVal val="visible"/>
                                      </p:to>
                                    </p:set>
                                    <p:animEffect transition="in" filter="fade">
                                      <p:cBhvr>
                                        <p:cTn id="22" dur="2000"/>
                                        <p:tgtEl>
                                          <p:spTgt spid="33796">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3796">
                                            <p:txEl>
                                              <p:pRg st="7" end="7"/>
                                            </p:txEl>
                                          </p:spTgt>
                                        </p:tgtEl>
                                        <p:attrNameLst>
                                          <p:attrName>style.visibility</p:attrName>
                                        </p:attrNameLst>
                                      </p:cBhvr>
                                      <p:to>
                                        <p:strVal val="visible"/>
                                      </p:to>
                                    </p:set>
                                    <p:animEffect transition="in" filter="fade">
                                      <p:cBhvr>
                                        <p:cTn id="27" dur="2000"/>
                                        <p:tgtEl>
                                          <p:spTgt spid="33796">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3796">
                                            <p:txEl>
                                              <p:pRg st="8" end="8"/>
                                            </p:txEl>
                                          </p:spTgt>
                                        </p:tgtEl>
                                        <p:attrNameLst>
                                          <p:attrName>style.visibility</p:attrName>
                                        </p:attrNameLst>
                                      </p:cBhvr>
                                      <p:to>
                                        <p:strVal val="visible"/>
                                      </p:to>
                                    </p:set>
                                    <p:animEffect transition="in" filter="fade">
                                      <p:cBhvr>
                                        <p:cTn id="32" dur="2000"/>
                                        <p:tgtEl>
                                          <p:spTgt spid="33796">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3796">
                                            <p:txEl>
                                              <p:pRg st="10" end="10"/>
                                            </p:txEl>
                                          </p:spTgt>
                                        </p:tgtEl>
                                        <p:attrNameLst>
                                          <p:attrName>style.visibility</p:attrName>
                                        </p:attrNameLst>
                                      </p:cBhvr>
                                      <p:to>
                                        <p:strVal val="visible"/>
                                      </p:to>
                                    </p:set>
                                    <p:animEffect transition="in" filter="fade">
                                      <p:cBhvr>
                                        <p:cTn id="37" dur="2000"/>
                                        <p:tgtEl>
                                          <p:spTgt spid="33796">
                                            <p:txEl>
                                              <p:pRg st="10" end="1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3796">
                                            <p:txEl>
                                              <p:pRg st="11" end="11"/>
                                            </p:txEl>
                                          </p:spTgt>
                                        </p:tgtEl>
                                        <p:attrNameLst>
                                          <p:attrName>style.visibility</p:attrName>
                                        </p:attrNameLst>
                                      </p:cBhvr>
                                      <p:to>
                                        <p:strVal val="visible"/>
                                      </p:to>
                                    </p:set>
                                    <p:animEffect transition="in" filter="fade">
                                      <p:cBhvr>
                                        <p:cTn id="42" dur="2000"/>
                                        <p:tgtEl>
                                          <p:spTgt spid="33796">
                                            <p:txEl>
                                              <p:pRg st="11" end="1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33796">
                                            <p:txEl>
                                              <p:pRg st="12" end="12"/>
                                            </p:txEl>
                                          </p:spTgt>
                                        </p:tgtEl>
                                        <p:attrNameLst>
                                          <p:attrName>style.visibility</p:attrName>
                                        </p:attrNameLst>
                                      </p:cBhvr>
                                      <p:to>
                                        <p:strVal val="visible"/>
                                      </p:to>
                                    </p:set>
                                    <p:animEffect transition="in" filter="fade">
                                      <p:cBhvr>
                                        <p:cTn id="47" dur="2000"/>
                                        <p:tgtEl>
                                          <p:spTgt spid="3379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marL="0" indent="0" eaLnBrk="1" hangingPunct="1">
              <a:buFont typeface="Wingdings 2" pitchFamily="18" charset="2"/>
              <a:buNone/>
            </a:pPr>
            <a:r>
              <a:rPr lang="en-US" altLang="en-US" sz="2800" smtClean="0">
                <a:latin typeface="Book Antiqua" pitchFamily="18" charset="0"/>
              </a:rPr>
              <a:t>DAVID STEFFEY</a:t>
            </a:r>
          </a:p>
          <a:p>
            <a:pPr marL="0" indent="0" eaLnBrk="1" hangingPunct="1">
              <a:buFont typeface="Wingdings 2" pitchFamily="18" charset="2"/>
              <a:buNone/>
            </a:pPr>
            <a:r>
              <a:rPr lang="en-US" altLang="en-US" sz="2800" smtClean="0">
                <a:latin typeface="Book Antiqua" pitchFamily="18" charset="0"/>
              </a:rPr>
              <a:t>CLR – DISTRICT 5</a:t>
            </a:r>
          </a:p>
          <a:p>
            <a:pPr marL="0" indent="0" eaLnBrk="1" hangingPunct="1">
              <a:buFont typeface="Wingdings 2" pitchFamily="18" charset="2"/>
              <a:buNone/>
            </a:pPr>
            <a:r>
              <a:rPr lang="en-US" altLang="en-US" sz="2800" smtClean="0">
                <a:latin typeface="Book Antiqua" pitchFamily="18" charset="0"/>
              </a:rPr>
              <a:t>NORTON, VA</a:t>
            </a:r>
          </a:p>
          <a:p>
            <a:pPr marL="0" indent="0" eaLnBrk="1" hangingPunct="1">
              <a:buFont typeface="Wingdings 2" pitchFamily="18" charset="2"/>
              <a:buNone/>
            </a:pPr>
            <a:r>
              <a:rPr lang="en-US" altLang="en-US" sz="2800" b="1" smtClean="0">
                <a:solidFill>
                  <a:schemeClr val="accent1"/>
                </a:solidFill>
                <a:latin typeface="Book Antiqua" pitchFamily="18" charset="0"/>
                <a:hlinkClick r:id="rId2"/>
              </a:rPr>
              <a:t>Steffey.David@dol.gov</a:t>
            </a:r>
            <a:endParaRPr lang="en-US" altLang="en-US" sz="2800" b="1" smtClean="0">
              <a:solidFill>
                <a:schemeClr val="accent1"/>
              </a:solidFill>
              <a:latin typeface="Book Antiqua" pitchFamily="18" charset="0"/>
            </a:endParaRPr>
          </a:p>
          <a:p>
            <a:pPr marL="0" indent="0" eaLnBrk="1" hangingPunct="1">
              <a:buFont typeface="Wingdings 2" pitchFamily="18" charset="2"/>
              <a:buNone/>
            </a:pPr>
            <a:endParaRPr lang="en-US" altLang="en-US" sz="2800" b="1" smtClean="0">
              <a:latin typeface="Book Antiqua" pitchFamily="18" charset="0"/>
            </a:endParaRPr>
          </a:p>
        </p:txBody>
      </p:sp>
    </p:spTree>
    <p:extLst>
      <p:ext uri="{BB962C8B-B14F-4D97-AF65-F5344CB8AC3E}">
        <p14:creationId xmlns:p14="http://schemas.microsoft.com/office/powerpoint/2010/main" val="183617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altLang="en-US" sz="4000" dirty="0" smtClean="0"/>
              <a:t>Lessons Learned </a:t>
            </a:r>
            <a:br>
              <a:rPr lang="en-US" altLang="en-US" sz="4000" dirty="0" smtClean="0"/>
            </a:br>
            <a:r>
              <a:rPr lang="en-US" altLang="en-US" sz="4000" dirty="0" smtClean="0"/>
              <a:t>Dust Inspections</a:t>
            </a:r>
          </a:p>
        </p:txBody>
      </p:sp>
      <p:sp>
        <p:nvSpPr>
          <p:cNvPr id="2051" name="Rectangle 3"/>
          <p:cNvSpPr>
            <a:spLocks noGrp="1" noChangeArrowheads="1"/>
          </p:cNvSpPr>
          <p:nvPr>
            <p:ph type="subTitle" idx="1"/>
          </p:nvPr>
        </p:nvSpPr>
        <p:spPr/>
        <p:txBody>
          <a:bodyPr>
            <a:normAutofit fontScale="92500" lnSpcReduction="20000"/>
          </a:bodyPr>
          <a:lstStyle/>
          <a:p>
            <a:pPr algn="l">
              <a:spcBef>
                <a:spcPct val="0"/>
              </a:spcBef>
              <a:buClrTx/>
              <a:buSzTx/>
              <a:buFontTx/>
              <a:buNone/>
              <a:defRPr/>
            </a:pPr>
            <a:r>
              <a:rPr lang="en-US" altLang="en-US" dirty="0" smtClean="0"/>
              <a:t>                  By Brent Wolfe</a:t>
            </a:r>
          </a:p>
          <a:p>
            <a:pPr eaLnBrk="1" hangingPunct="1">
              <a:defRPr/>
            </a:pPr>
            <a:r>
              <a:rPr lang="en-US" altLang="en-US" dirty="0" smtClean="0"/>
              <a:t>Health Specialist</a:t>
            </a:r>
          </a:p>
          <a:p>
            <a:pPr eaLnBrk="1" hangingPunct="1">
              <a:defRPr/>
            </a:pPr>
            <a:r>
              <a:rPr lang="en-US" altLang="en-US" smtClean="0"/>
              <a:t>District 3</a:t>
            </a:r>
            <a:endParaRPr lang="en-US" altLang="en-US" dirty="0" smtClean="0"/>
          </a:p>
        </p:txBody>
      </p:sp>
    </p:spTree>
    <p:extLst>
      <p:ext uri="{BB962C8B-B14F-4D97-AF65-F5344CB8AC3E}">
        <p14:creationId xmlns:p14="http://schemas.microsoft.com/office/powerpoint/2010/main" val="3120578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altLang="en-US" smtClean="0"/>
              <a:t>Operator Sampling Program</a:t>
            </a:r>
          </a:p>
        </p:txBody>
      </p:sp>
      <p:sp>
        <p:nvSpPr>
          <p:cNvPr id="23555" name="Rectangle 3"/>
          <p:cNvSpPr>
            <a:spLocks noGrp="1" noChangeArrowheads="1"/>
          </p:cNvSpPr>
          <p:nvPr>
            <p:ph type="body" idx="1"/>
          </p:nvPr>
        </p:nvSpPr>
        <p:spPr>
          <a:xfrm>
            <a:off x="457200" y="1600200"/>
            <a:ext cx="8229600" cy="4800600"/>
          </a:xfrm>
        </p:spPr>
        <p:txBody>
          <a:bodyPr>
            <a:normAutofit lnSpcReduction="10000"/>
          </a:bodyPr>
          <a:lstStyle/>
          <a:p>
            <a:pPr eaLnBrk="1" hangingPunct="1">
              <a:lnSpc>
                <a:spcPct val="80000"/>
              </a:lnSpc>
              <a:defRPr/>
            </a:pPr>
            <a:r>
              <a:rPr lang="en-US" altLang="en-US" sz="2800" dirty="0" smtClean="0"/>
              <a:t>Sampling Unit</a:t>
            </a:r>
          </a:p>
          <a:p>
            <a:pPr lvl="1" eaLnBrk="1" hangingPunct="1">
              <a:lnSpc>
                <a:spcPct val="80000"/>
              </a:lnSpc>
              <a:buFont typeface="Wingdings" pitchFamily="2" charset="2"/>
              <a:buChar char="v"/>
              <a:defRPr/>
            </a:pPr>
            <a:r>
              <a:rPr lang="en-US" altLang="en-US" sz="2400" dirty="0" smtClean="0"/>
              <a:t>Equipment (sampling units) not maintained as approved</a:t>
            </a:r>
          </a:p>
          <a:p>
            <a:pPr lvl="1" eaLnBrk="1" hangingPunct="1">
              <a:lnSpc>
                <a:spcPct val="80000"/>
              </a:lnSpc>
              <a:buFont typeface="Wingdings" pitchFamily="2" charset="2"/>
              <a:buChar char="v"/>
              <a:defRPr/>
            </a:pPr>
            <a:r>
              <a:rPr lang="en-US" altLang="en-US" sz="2400" dirty="0" smtClean="0"/>
              <a:t>Flow rates not maintained at 2.0 L.P.M.</a:t>
            </a:r>
          </a:p>
          <a:p>
            <a:pPr lvl="1" eaLnBrk="1" hangingPunct="1">
              <a:lnSpc>
                <a:spcPct val="80000"/>
              </a:lnSpc>
              <a:buFont typeface="Wingdings" pitchFamily="2" charset="2"/>
              <a:buChar char="v"/>
              <a:defRPr/>
            </a:pPr>
            <a:r>
              <a:rPr lang="en-US" altLang="en-US" sz="2400" dirty="0" smtClean="0"/>
              <a:t>Sampling head assemblies are not cleaned and inspected</a:t>
            </a:r>
          </a:p>
          <a:p>
            <a:pPr lvl="1" eaLnBrk="1" hangingPunct="1">
              <a:lnSpc>
                <a:spcPct val="80000"/>
              </a:lnSpc>
              <a:buFont typeface="Wingdings" pitchFamily="2" charset="2"/>
              <a:buChar char="v"/>
              <a:defRPr/>
            </a:pPr>
            <a:r>
              <a:rPr lang="en-US" altLang="en-US" sz="2400" dirty="0" smtClean="0"/>
              <a:t>Pre-sampling shift checks : </a:t>
            </a:r>
          </a:p>
          <a:p>
            <a:pPr lvl="2" eaLnBrk="1" hangingPunct="1">
              <a:lnSpc>
                <a:spcPct val="80000"/>
              </a:lnSpc>
              <a:buFont typeface="Courier New" panose="02070309020205020404" pitchFamily="49" charset="0"/>
              <a:buChar char="o"/>
              <a:defRPr/>
            </a:pPr>
            <a:r>
              <a:rPr lang="en-US" altLang="en-US" sz="2000" dirty="0" smtClean="0"/>
              <a:t>Black hose used</a:t>
            </a:r>
          </a:p>
          <a:p>
            <a:pPr lvl="2" eaLnBrk="1" hangingPunct="1">
              <a:lnSpc>
                <a:spcPct val="80000"/>
              </a:lnSpc>
              <a:buFont typeface="Courier New" panose="02070309020205020404" pitchFamily="49" charset="0"/>
              <a:buChar char="o"/>
              <a:defRPr/>
            </a:pPr>
            <a:r>
              <a:rPr lang="en-US" altLang="en-US" sz="2000" dirty="0" smtClean="0"/>
              <a:t>No voltage checks made</a:t>
            </a:r>
          </a:p>
          <a:p>
            <a:pPr lvl="2" eaLnBrk="1" hangingPunct="1">
              <a:lnSpc>
                <a:spcPct val="80000"/>
              </a:lnSpc>
              <a:buFont typeface="Courier New" panose="02070309020205020404" pitchFamily="49" charset="0"/>
              <a:buChar char="o"/>
              <a:defRPr/>
            </a:pPr>
            <a:r>
              <a:rPr lang="en-US" altLang="en-US" sz="2000" dirty="0" smtClean="0"/>
              <a:t>Pump and apparatus assembled prior to 3 hours before the start of the start of shift</a:t>
            </a:r>
          </a:p>
          <a:p>
            <a:pPr eaLnBrk="1" hangingPunct="1">
              <a:lnSpc>
                <a:spcPct val="80000"/>
              </a:lnSpc>
              <a:defRPr/>
            </a:pPr>
            <a:r>
              <a:rPr lang="en-US" altLang="en-US" sz="2800" dirty="0" smtClean="0"/>
              <a:t>Sampling Procedures</a:t>
            </a:r>
          </a:p>
          <a:p>
            <a:pPr lvl="1" eaLnBrk="1" hangingPunct="1">
              <a:lnSpc>
                <a:spcPct val="80000"/>
              </a:lnSpc>
              <a:buFont typeface="Wingdings" pitchFamily="2" charset="2"/>
              <a:buChar char="v"/>
              <a:defRPr/>
            </a:pPr>
            <a:r>
              <a:rPr lang="en-US" altLang="en-US" sz="2400" dirty="0" smtClean="0"/>
              <a:t>Respirable dust samples are not collected at required times (shifts/days) </a:t>
            </a:r>
          </a:p>
          <a:p>
            <a:pPr lvl="2" eaLnBrk="1" hangingPunct="1">
              <a:lnSpc>
                <a:spcPct val="80000"/>
              </a:lnSpc>
              <a:buFont typeface="Courier New" panose="02070309020205020404" pitchFamily="49" charset="0"/>
              <a:buChar char="o"/>
              <a:defRPr/>
            </a:pPr>
            <a:r>
              <a:rPr lang="en-US" altLang="en-US" sz="2000" dirty="0" smtClean="0"/>
              <a:t>Example : 14 days to take 5 valid samples with full production, 3 shifts a day.</a:t>
            </a:r>
          </a:p>
          <a:p>
            <a:pPr marL="457200" lvl="1" indent="0" eaLnBrk="1" hangingPunct="1">
              <a:lnSpc>
                <a:spcPct val="80000"/>
              </a:lnSpc>
              <a:buFont typeface="Wingdings" pitchFamily="2" charset="2"/>
              <a:buNone/>
              <a:defRPr/>
            </a:pPr>
            <a:endParaRPr lang="en-US" altLang="en-US" sz="2400" dirty="0" smtClean="0"/>
          </a:p>
          <a:p>
            <a:pPr lvl="1" eaLnBrk="1" hangingPunct="1">
              <a:lnSpc>
                <a:spcPct val="80000"/>
              </a:lnSpc>
              <a:defRPr/>
            </a:pPr>
            <a:endParaRPr lang="en-US" altLang="en-US" sz="2400" dirty="0" smtClean="0"/>
          </a:p>
          <a:p>
            <a:pPr eaLnBrk="1" hangingPunct="1">
              <a:lnSpc>
                <a:spcPct val="80000"/>
              </a:lnSpc>
              <a:defRPr/>
            </a:pPr>
            <a:endParaRPr lang="en-US" altLang="en-US" sz="2800" dirty="0" smtClean="0"/>
          </a:p>
        </p:txBody>
      </p:sp>
    </p:spTree>
    <p:extLst>
      <p:ext uri="{BB962C8B-B14F-4D97-AF65-F5344CB8AC3E}">
        <p14:creationId xmlns:p14="http://schemas.microsoft.com/office/powerpoint/2010/main" val="1411817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altLang="en-US" smtClean="0"/>
              <a:t>Operator Sampling Program</a:t>
            </a:r>
          </a:p>
        </p:txBody>
      </p:sp>
      <p:sp>
        <p:nvSpPr>
          <p:cNvPr id="23555" name="Rectangle 3"/>
          <p:cNvSpPr>
            <a:spLocks noGrp="1" noChangeArrowheads="1"/>
          </p:cNvSpPr>
          <p:nvPr>
            <p:ph type="body" idx="1"/>
          </p:nvPr>
        </p:nvSpPr>
        <p:spPr/>
        <p:txBody>
          <a:bodyPr/>
          <a:lstStyle/>
          <a:p>
            <a:pPr marL="0" indent="0" eaLnBrk="1" hangingPunct="1">
              <a:lnSpc>
                <a:spcPct val="80000"/>
              </a:lnSpc>
              <a:buFont typeface="Wingdings" pitchFamily="2" charset="2"/>
              <a:buNone/>
              <a:defRPr/>
            </a:pPr>
            <a:endParaRPr lang="en-US" altLang="en-US" sz="2400" dirty="0" smtClean="0"/>
          </a:p>
          <a:p>
            <a:pPr eaLnBrk="1" hangingPunct="1">
              <a:lnSpc>
                <a:spcPct val="80000"/>
              </a:lnSpc>
              <a:defRPr/>
            </a:pPr>
            <a:r>
              <a:rPr lang="en-US" altLang="en-US" sz="2800" dirty="0" smtClean="0"/>
              <a:t>Sampling Procedures</a:t>
            </a:r>
            <a:endParaRPr lang="en-US" altLang="en-US" sz="2400" dirty="0" smtClean="0"/>
          </a:p>
          <a:p>
            <a:pPr lvl="1" eaLnBrk="1" hangingPunct="1">
              <a:lnSpc>
                <a:spcPct val="80000"/>
              </a:lnSpc>
              <a:buFont typeface="Wingdings" pitchFamily="2" charset="2"/>
              <a:buChar char="v"/>
              <a:defRPr/>
            </a:pPr>
            <a:r>
              <a:rPr lang="en-US" altLang="en-US" sz="2400" dirty="0" smtClean="0"/>
              <a:t>Certified persons do not know the regulatory requirements for the proper collection of </a:t>
            </a:r>
            <a:r>
              <a:rPr lang="en-US" altLang="en-US" sz="2400" dirty="0" err="1" smtClean="0"/>
              <a:t>respirable</a:t>
            </a:r>
            <a:r>
              <a:rPr lang="en-US" altLang="en-US" sz="2400" dirty="0" smtClean="0"/>
              <a:t> dust samples</a:t>
            </a:r>
          </a:p>
          <a:p>
            <a:pPr lvl="2" eaLnBrk="1" hangingPunct="1">
              <a:lnSpc>
                <a:spcPct val="80000"/>
              </a:lnSpc>
              <a:buFont typeface="Courier New" panose="02070309020205020404" pitchFamily="49" charset="0"/>
              <a:buChar char="o"/>
              <a:defRPr/>
            </a:pPr>
            <a:r>
              <a:rPr lang="en-US" altLang="en-US" sz="2000" dirty="0" smtClean="0"/>
              <a:t> A Control Filter sent in as a Regular Sample</a:t>
            </a:r>
          </a:p>
          <a:p>
            <a:pPr lvl="2" eaLnBrk="1" hangingPunct="1">
              <a:lnSpc>
                <a:spcPct val="80000"/>
              </a:lnSpc>
              <a:buFont typeface="Courier New" panose="02070309020205020404" pitchFamily="49" charset="0"/>
              <a:buChar char="o"/>
              <a:defRPr/>
            </a:pPr>
            <a:r>
              <a:rPr lang="en-US" altLang="en-US" sz="2000" dirty="0" smtClean="0"/>
              <a:t> 1 Control Sample sent in for 5 separate respirable dust samples</a:t>
            </a:r>
          </a:p>
          <a:p>
            <a:pPr lvl="1" eaLnBrk="1" hangingPunct="1">
              <a:lnSpc>
                <a:spcPct val="80000"/>
              </a:lnSpc>
              <a:buFont typeface="Wingdings" pitchFamily="2" charset="2"/>
              <a:buChar char="v"/>
              <a:defRPr/>
            </a:pPr>
            <a:r>
              <a:rPr lang="en-US" altLang="en-US" sz="2400" dirty="0" smtClean="0"/>
              <a:t>Improper record keeping for length of shift</a:t>
            </a:r>
          </a:p>
          <a:p>
            <a:pPr lvl="1" eaLnBrk="1" hangingPunct="1">
              <a:lnSpc>
                <a:spcPct val="80000"/>
              </a:lnSpc>
              <a:buFont typeface="Wingdings" pitchFamily="2" charset="2"/>
              <a:buChar char="v"/>
              <a:defRPr/>
            </a:pPr>
            <a:r>
              <a:rPr lang="en-US" altLang="en-US" sz="2400" dirty="0" smtClean="0"/>
              <a:t>Maintaining sample in appropriate location:</a:t>
            </a:r>
          </a:p>
          <a:p>
            <a:pPr lvl="1" eaLnBrk="1" hangingPunct="1">
              <a:lnSpc>
                <a:spcPct val="80000"/>
              </a:lnSpc>
              <a:buFont typeface="Wingdings" pitchFamily="2" charset="2"/>
              <a:buChar char="v"/>
              <a:defRPr/>
            </a:pPr>
            <a:r>
              <a:rPr lang="en-US" altLang="en-US" sz="2400" dirty="0" smtClean="0"/>
              <a:t>Belt DA Sample found too far away</a:t>
            </a:r>
          </a:p>
          <a:p>
            <a:pPr lvl="1" eaLnBrk="1" hangingPunct="1">
              <a:lnSpc>
                <a:spcPct val="80000"/>
              </a:lnSpc>
              <a:buFont typeface="Wingdings" pitchFamily="2" charset="2"/>
              <a:buChar char="v"/>
              <a:defRPr/>
            </a:pPr>
            <a:r>
              <a:rPr lang="en-US" altLang="en-US" sz="2400" dirty="0" smtClean="0"/>
              <a:t>Operating sampling unit portal-to-portal</a:t>
            </a:r>
          </a:p>
          <a:p>
            <a:pPr lvl="1" eaLnBrk="1" hangingPunct="1">
              <a:lnSpc>
                <a:spcPct val="80000"/>
              </a:lnSpc>
              <a:buFont typeface="Wingdings" pitchFamily="2" charset="2"/>
              <a:buChar char="v"/>
              <a:defRPr/>
            </a:pPr>
            <a:r>
              <a:rPr lang="en-US" altLang="en-US" sz="2400" dirty="0" smtClean="0"/>
              <a:t>Full Shift Sampling</a:t>
            </a:r>
          </a:p>
          <a:p>
            <a:pPr lvl="1" eaLnBrk="1" hangingPunct="1">
              <a:lnSpc>
                <a:spcPct val="80000"/>
              </a:lnSpc>
              <a:defRPr/>
            </a:pPr>
            <a:endParaRPr lang="en-US" altLang="en-US" sz="2400" dirty="0" smtClean="0"/>
          </a:p>
          <a:p>
            <a:pPr eaLnBrk="1" hangingPunct="1">
              <a:lnSpc>
                <a:spcPct val="80000"/>
              </a:lnSpc>
              <a:defRPr/>
            </a:pPr>
            <a:endParaRPr lang="en-US" altLang="en-US" sz="2800" dirty="0" smtClean="0"/>
          </a:p>
        </p:txBody>
      </p:sp>
    </p:spTree>
    <p:extLst>
      <p:ext uri="{BB962C8B-B14F-4D97-AF65-F5344CB8AC3E}">
        <p14:creationId xmlns:p14="http://schemas.microsoft.com/office/powerpoint/2010/main" val="366593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altLang="en-US" smtClean="0"/>
              <a:t>Air Quantity</a:t>
            </a:r>
          </a:p>
        </p:txBody>
      </p:sp>
      <p:sp>
        <p:nvSpPr>
          <p:cNvPr id="25603" name="Rectangle 3"/>
          <p:cNvSpPr>
            <a:spLocks noGrp="1" noChangeArrowheads="1"/>
          </p:cNvSpPr>
          <p:nvPr>
            <p:ph type="body" idx="1"/>
          </p:nvPr>
        </p:nvSpPr>
        <p:spPr/>
        <p:txBody>
          <a:bodyPr/>
          <a:lstStyle/>
          <a:p>
            <a:pPr eaLnBrk="1" hangingPunct="1">
              <a:buFont typeface="Wingdings" pitchFamily="2" charset="2"/>
              <a:buChar char="v"/>
              <a:defRPr/>
            </a:pPr>
            <a:r>
              <a:rPr lang="en-US" altLang="en-US" dirty="0" smtClean="0"/>
              <a:t>Air at end of curtain does not match plan</a:t>
            </a:r>
          </a:p>
          <a:p>
            <a:pPr lvl="1" eaLnBrk="1" hangingPunct="1">
              <a:buFont typeface="Courier New" panose="02070309020205020404" pitchFamily="49" charset="0"/>
              <a:buChar char="o"/>
              <a:defRPr/>
            </a:pPr>
            <a:r>
              <a:rPr lang="en-US" altLang="en-US" dirty="0" smtClean="0"/>
              <a:t>Example: Lower air quantity due to curtain found 16” off the mine floor.</a:t>
            </a:r>
          </a:p>
          <a:p>
            <a:pPr eaLnBrk="1" hangingPunct="1">
              <a:buFont typeface="Wingdings" pitchFamily="2" charset="2"/>
              <a:buChar char="v"/>
              <a:defRPr/>
            </a:pPr>
            <a:r>
              <a:rPr lang="en-US" altLang="en-US" dirty="0" smtClean="0"/>
              <a:t>Air not balanced with scrubber quantity (blowing </a:t>
            </a:r>
            <a:r>
              <a:rPr lang="en-US" altLang="en-US" dirty="0"/>
              <a:t>f</a:t>
            </a:r>
            <a:r>
              <a:rPr lang="en-US" altLang="en-US" dirty="0" smtClean="0"/>
              <a:t>ace) </a:t>
            </a:r>
          </a:p>
          <a:p>
            <a:pPr lvl="1" eaLnBrk="1" hangingPunct="1">
              <a:buFont typeface="Courier New" panose="02070309020205020404" pitchFamily="49" charset="0"/>
              <a:buChar char="o"/>
              <a:defRPr/>
            </a:pPr>
            <a:r>
              <a:rPr lang="en-US" altLang="en-US" dirty="0" smtClean="0"/>
              <a:t>Example: To much air quantity at end of line curtain (More than limits of Plan).</a:t>
            </a:r>
          </a:p>
        </p:txBody>
      </p:sp>
    </p:spTree>
    <p:extLst>
      <p:ext uri="{BB962C8B-B14F-4D97-AF65-F5344CB8AC3E}">
        <p14:creationId xmlns:p14="http://schemas.microsoft.com/office/powerpoint/2010/main" val="597177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altLang="en-US" smtClean="0"/>
              <a:t>Dust Scrubber</a:t>
            </a:r>
          </a:p>
        </p:txBody>
      </p:sp>
      <p:sp>
        <p:nvSpPr>
          <p:cNvPr id="27651" name="Rectangle 3"/>
          <p:cNvSpPr>
            <a:spLocks noGrp="1" noChangeArrowheads="1"/>
          </p:cNvSpPr>
          <p:nvPr>
            <p:ph type="body" idx="1"/>
          </p:nvPr>
        </p:nvSpPr>
        <p:spPr>
          <a:xfrm>
            <a:off x="457200" y="2286000"/>
            <a:ext cx="8229600" cy="4114800"/>
          </a:xfrm>
        </p:spPr>
        <p:txBody>
          <a:bodyPr/>
          <a:lstStyle/>
          <a:p>
            <a:pPr marL="0" indent="0" eaLnBrk="1" hangingPunct="1">
              <a:buFont typeface="Wingdings" pitchFamily="2" charset="2"/>
              <a:buNone/>
              <a:defRPr/>
            </a:pPr>
            <a:r>
              <a:rPr lang="en-US" altLang="en-US" dirty="0" smtClean="0"/>
              <a:t>Scrubber quantity lower than plan quantity</a:t>
            </a:r>
          </a:p>
          <a:p>
            <a:pPr eaLnBrk="1" hangingPunct="1">
              <a:buFont typeface="Wingdings" pitchFamily="2" charset="2"/>
              <a:buChar char="v"/>
              <a:defRPr/>
            </a:pPr>
            <a:r>
              <a:rPr lang="en-US" altLang="en-US" dirty="0" smtClean="0"/>
              <a:t>Air quantity measurements performed incorrectly </a:t>
            </a:r>
          </a:p>
          <a:p>
            <a:pPr lvl="1" eaLnBrk="1" hangingPunct="1">
              <a:buFont typeface="Courier New" panose="02070309020205020404" pitchFamily="49" charset="0"/>
              <a:buChar char="o"/>
              <a:defRPr/>
            </a:pPr>
            <a:r>
              <a:rPr lang="en-US" altLang="en-US" dirty="0" smtClean="0"/>
              <a:t>Plugs in </a:t>
            </a:r>
            <a:r>
              <a:rPr lang="en-US" altLang="en-US" dirty="0" err="1" smtClean="0"/>
              <a:t>Pitot</a:t>
            </a:r>
            <a:r>
              <a:rPr lang="en-US" altLang="en-US" dirty="0" smtClean="0"/>
              <a:t> holes</a:t>
            </a:r>
          </a:p>
          <a:p>
            <a:pPr lvl="1" eaLnBrk="1" hangingPunct="1">
              <a:buFont typeface="Courier New" panose="02070309020205020404" pitchFamily="49" charset="0"/>
              <a:buChar char="o"/>
              <a:defRPr/>
            </a:pPr>
            <a:r>
              <a:rPr lang="en-US" altLang="en-US" dirty="0" smtClean="0"/>
              <a:t>Not testing all </a:t>
            </a:r>
            <a:r>
              <a:rPr lang="en-US" altLang="en-US" dirty="0" err="1" smtClean="0"/>
              <a:t>Pitot</a:t>
            </a:r>
            <a:r>
              <a:rPr lang="en-US" altLang="en-US" dirty="0" smtClean="0"/>
              <a:t> holes</a:t>
            </a:r>
          </a:p>
          <a:p>
            <a:pPr lvl="1" eaLnBrk="1" hangingPunct="1">
              <a:buFont typeface="Courier New" panose="02070309020205020404" pitchFamily="49" charset="0"/>
              <a:buChar char="o"/>
              <a:defRPr/>
            </a:pPr>
            <a:r>
              <a:rPr lang="en-US" altLang="en-US" dirty="0" smtClean="0"/>
              <a:t>Holes between scrubber screen sprays and screen</a:t>
            </a:r>
          </a:p>
          <a:p>
            <a:pPr eaLnBrk="1" hangingPunct="1">
              <a:defRPr/>
            </a:pPr>
            <a:endParaRPr lang="en-US" altLang="en-US" dirty="0" smtClean="0"/>
          </a:p>
          <a:p>
            <a:pPr eaLnBrk="1" hangingPunct="1">
              <a:defRPr/>
            </a:pPr>
            <a:endParaRPr lang="en-US" altLang="en-US" dirty="0"/>
          </a:p>
          <a:p>
            <a:pPr marL="0" indent="0" eaLnBrk="1" hangingPunct="1">
              <a:buFont typeface="Wingdings" pitchFamily="2" charset="2"/>
              <a:buNone/>
              <a:defRPr/>
            </a:pPr>
            <a:endParaRPr lang="en-US" altLang="en-US" dirty="0" smtClean="0"/>
          </a:p>
          <a:p>
            <a:pPr eaLnBrk="1" hangingPunct="1">
              <a:defRPr/>
            </a:pPr>
            <a:endParaRPr lang="en-US" altLang="en-US" dirty="0" smtClean="0"/>
          </a:p>
          <a:p>
            <a:pPr eaLnBrk="1" hangingPunct="1">
              <a:defRPr/>
            </a:pPr>
            <a:endParaRPr lang="en-US" altLang="en-US" dirty="0" smtClean="0"/>
          </a:p>
        </p:txBody>
      </p:sp>
    </p:spTree>
    <p:extLst>
      <p:ext uri="{BB962C8B-B14F-4D97-AF65-F5344CB8AC3E}">
        <p14:creationId xmlns:p14="http://schemas.microsoft.com/office/powerpoint/2010/main" val="1395319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Dust Scrubber</a:t>
            </a:r>
            <a:endParaRPr lang="en-US" dirty="0"/>
          </a:p>
        </p:txBody>
      </p:sp>
      <p:sp>
        <p:nvSpPr>
          <p:cNvPr id="3" name="Content Placeholder 2"/>
          <p:cNvSpPr>
            <a:spLocks noGrp="1"/>
          </p:cNvSpPr>
          <p:nvPr>
            <p:ph idx="1"/>
          </p:nvPr>
        </p:nvSpPr>
        <p:spPr>
          <a:xfrm>
            <a:off x="457200" y="2590800"/>
            <a:ext cx="8229600" cy="3540125"/>
          </a:xfrm>
        </p:spPr>
        <p:txBody>
          <a:bodyPr/>
          <a:lstStyle/>
          <a:p>
            <a:pPr>
              <a:buFont typeface="Wingdings" pitchFamily="2" charset="2"/>
              <a:buChar char="v"/>
              <a:defRPr/>
            </a:pPr>
            <a:r>
              <a:rPr lang="en-US" sz="2800" dirty="0" smtClean="0"/>
              <a:t>Ductwork dirty/plugged</a:t>
            </a:r>
          </a:p>
          <a:p>
            <a:pPr>
              <a:buFont typeface="Wingdings" pitchFamily="2" charset="2"/>
              <a:buChar char="v"/>
              <a:defRPr/>
            </a:pPr>
            <a:r>
              <a:rPr lang="en-US" sz="2800" dirty="0" smtClean="0"/>
              <a:t>Screens not dried per Plan</a:t>
            </a:r>
          </a:p>
          <a:p>
            <a:pPr>
              <a:buFont typeface="Wingdings" pitchFamily="2" charset="2"/>
              <a:buChar char="v"/>
              <a:defRPr/>
            </a:pPr>
            <a:r>
              <a:rPr lang="en-US" sz="2800" dirty="0" smtClean="0"/>
              <a:t>Demisters found with 1 inch thick sediment on layer filaments</a:t>
            </a:r>
          </a:p>
          <a:p>
            <a:pPr>
              <a:buFont typeface="Wingdings" pitchFamily="2" charset="2"/>
              <a:buChar char="v"/>
              <a:defRPr/>
            </a:pPr>
            <a:r>
              <a:rPr lang="en-US" sz="2800" dirty="0" smtClean="0"/>
              <a:t>Sump pump not working </a:t>
            </a:r>
            <a:endParaRPr lang="en-US" sz="2800" dirty="0"/>
          </a:p>
        </p:txBody>
      </p:sp>
    </p:spTree>
    <p:extLst>
      <p:ext uri="{BB962C8B-B14F-4D97-AF65-F5344CB8AC3E}">
        <p14:creationId xmlns:p14="http://schemas.microsoft.com/office/powerpoint/2010/main" val="3227806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457200" y="1981200"/>
            <a:ext cx="8229600" cy="4419600"/>
          </a:xfrm>
        </p:spPr>
        <p:txBody>
          <a:bodyPr>
            <a:normAutofit/>
          </a:bodyPr>
          <a:lstStyle/>
          <a:p>
            <a:pPr eaLnBrk="1" hangingPunct="1">
              <a:defRPr/>
            </a:pPr>
            <a:r>
              <a:rPr lang="en-US" sz="2400" dirty="0" smtClean="0"/>
              <a:t>Examination includes:</a:t>
            </a:r>
          </a:p>
          <a:p>
            <a:pPr lvl="1" eaLnBrk="1" hangingPunct="1">
              <a:defRPr/>
            </a:pPr>
            <a:r>
              <a:rPr lang="en-US" sz="2400" dirty="0" smtClean="0"/>
              <a:t>Air quantities and velocities</a:t>
            </a:r>
          </a:p>
          <a:p>
            <a:pPr lvl="1" eaLnBrk="1" hangingPunct="1">
              <a:defRPr/>
            </a:pPr>
            <a:r>
              <a:rPr lang="en-US" sz="2400" dirty="0" smtClean="0"/>
              <a:t>Water pressures &amp; flow rate</a:t>
            </a:r>
          </a:p>
          <a:p>
            <a:pPr lvl="1" eaLnBrk="1" hangingPunct="1">
              <a:defRPr/>
            </a:pPr>
            <a:r>
              <a:rPr lang="en-US" sz="2400" dirty="0" smtClean="0"/>
              <a:t>Excessive leakage in water delivery system</a:t>
            </a:r>
          </a:p>
          <a:p>
            <a:pPr lvl="1" eaLnBrk="1" hangingPunct="1">
              <a:defRPr/>
            </a:pPr>
            <a:r>
              <a:rPr lang="en-US" sz="2400" dirty="0" smtClean="0"/>
              <a:t>Water spray number and orientation</a:t>
            </a:r>
          </a:p>
          <a:p>
            <a:pPr lvl="1" eaLnBrk="1" hangingPunct="1">
              <a:defRPr/>
            </a:pPr>
            <a:r>
              <a:rPr lang="en-US" sz="2400" dirty="0" smtClean="0"/>
              <a:t>Section ventilation &amp; control device placement</a:t>
            </a:r>
          </a:p>
          <a:p>
            <a:pPr lvl="1" eaLnBrk="1" hangingPunct="1">
              <a:defRPr/>
            </a:pPr>
            <a:r>
              <a:rPr lang="en-US" sz="2400" dirty="0" smtClean="0"/>
              <a:t>Work practices in plan</a:t>
            </a:r>
          </a:p>
          <a:p>
            <a:pPr lvl="1" eaLnBrk="1" hangingPunct="1">
              <a:defRPr/>
            </a:pPr>
            <a:r>
              <a:rPr lang="en-US" sz="2400" dirty="0" smtClean="0"/>
              <a:t>Any other dust suppression measures</a:t>
            </a:r>
          </a:p>
        </p:txBody>
      </p:sp>
      <p:sp>
        <p:nvSpPr>
          <p:cNvPr id="2" name="Slide Number Placeholder 1"/>
          <p:cNvSpPr>
            <a:spLocks noGrp="1"/>
          </p:cNvSpPr>
          <p:nvPr>
            <p:ph type="sldNum" sz="quarter" idx="12"/>
          </p:nvPr>
        </p:nvSpPr>
        <p:spPr/>
        <p:txBody>
          <a:bodyPr/>
          <a:lstStyle/>
          <a:p>
            <a:pPr>
              <a:defRPr/>
            </a:pPr>
            <a:fld id="{261072E1-053C-4DE0-9325-0B3628EB0879}" type="slidenum">
              <a:rPr lang="en-US" smtClean="0"/>
              <a:pPr>
                <a:defRPr/>
              </a:pPr>
              <a:t>3</a:t>
            </a:fld>
            <a:endParaRPr lang="en-US" dirty="0"/>
          </a:p>
        </p:txBody>
      </p:sp>
      <p:sp>
        <p:nvSpPr>
          <p:cNvPr id="40962" name="Rectangle 2"/>
          <p:cNvSpPr>
            <a:spLocks noGrp="1" noChangeArrowheads="1"/>
          </p:cNvSpPr>
          <p:nvPr>
            <p:ph type="title"/>
          </p:nvPr>
        </p:nvSpPr>
        <p:spPr>
          <a:xfrm>
            <a:off x="381000" y="228600"/>
            <a:ext cx="8229600" cy="1143000"/>
          </a:xfrm>
        </p:spPr>
        <p:txBody>
          <a:bodyPr>
            <a:normAutofit fontScale="90000"/>
          </a:bodyPr>
          <a:lstStyle/>
          <a:p>
            <a:pPr eaLnBrk="1" hangingPunct="1">
              <a:defRPr/>
            </a:pPr>
            <a:r>
              <a:rPr lang="en-US" sz="4000" dirty="0" smtClean="0">
                <a:solidFill>
                  <a:srgbClr val="00B0F0"/>
                </a:solidFill>
              </a:rPr>
              <a:t>Part 75 – 75.362 (a)(2)</a:t>
            </a:r>
            <a:br>
              <a:rPr lang="en-US" sz="4000" dirty="0" smtClean="0">
                <a:solidFill>
                  <a:srgbClr val="00B0F0"/>
                </a:solidFill>
              </a:rPr>
            </a:br>
            <a:r>
              <a:rPr lang="en-US" sz="4000" dirty="0" smtClean="0">
                <a:solidFill>
                  <a:srgbClr val="00B0F0"/>
                </a:solidFill>
              </a:rPr>
              <a:t>On-shift Examinations</a:t>
            </a:r>
          </a:p>
        </p:txBody>
      </p:sp>
    </p:spTree>
    <p:extLst>
      <p:ext uri="{BB962C8B-B14F-4D97-AF65-F5344CB8AC3E}">
        <p14:creationId xmlns:p14="http://schemas.microsoft.com/office/powerpoint/2010/main" val="41002750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altLang="en-US" smtClean="0"/>
              <a:t>Roof Bolter Dust Collectors</a:t>
            </a:r>
          </a:p>
        </p:txBody>
      </p:sp>
      <p:sp>
        <p:nvSpPr>
          <p:cNvPr id="29699" name="Rectangle 3"/>
          <p:cNvSpPr>
            <a:spLocks noGrp="1" noChangeArrowheads="1"/>
          </p:cNvSpPr>
          <p:nvPr>
            <p:ph type="body" idx="1"/>
          </p:nvPr>
        </p:nvSpPr>
        <p:spPr>
          <a:xfrm>
            <a:off x="457200" y="1828800"/>
            <a:ext cx="8229600" cy="4572000"/>
          </a:xfrm>
        </p:spPr>
        <p:txBody>
          <a:bodyPr/>
          <a:lstStyle/>
          <a:p>
            <a:pPr eaLnBrk="1" hangingPunct="1">
              <a:buFont typeface="Wingdings" pitchFamily="2" charset="2"/>
              <a:buChar char="v"/>
              <a:defRPr/>
            </a:pPr>
            <a:r>
              <a:rPr lang="en-US" altLang="en-US" sz="2800" dirty="0" smtClean="0"/>
              <a:t>Dust box door seals not maintained - Non-approved seals </a:t>
            </a:r>
          </a:p>
          <a:p>
            <a:pPr lvl="1" eaLnBrk="1" hangingPunct="1">
              <a:buFont typeface="Courier New" panose="02070309020205020404" pitchFamily="49" charset="0"/>
              <a:buChar char="o"/>
              <a:defRPr/>
            </a:pPr>
            <a:r>
              <a:rPr lang="en-US" altLang="en-US" dirty="0" smtClean="0"/>
              <a:t>Ex. weather stripping from home improvement store</a:t>
            </a:r>
          </a:p>
          <a:p>
            <a:pPr eaLnBrk="1" hangingPunct="1">
              <a:buFont typeface="Wingdings" pitchFamily="2" charset="2"/>
              <a:buChar char="v"/>
              <a:defRPr/>
            </a:pPr>
            <a:r>
              <a:rPr lang="en-US" altLang="en-US" sz="2800" dirty="0" smtClean="0"/>
              <a:t>Vacuum hoses do not match approval requirements and found leaking </a:t>
            </a:r>
          </a:p>
          <a:p>
            <a:pPr eaLnBrk="1" hangingPunct="1">
              <a:buFont typeface="Wingdings" pitchFamily="2" charset="2"/>
              <a:buChar char="v"/>
              <a:defRPr/>
            </a:pPr>
            <a:r>
              <a:rPr lang="en-US" altLang="en-US" sz="2800" dirty="0" smtClean="0"/>
              <a:t>“Clean“ side of collector contaminated</a:t>
            </a:r>
          </a:p>
          <a:p>
            <a:pPr eaLnBrk="1" hangingPunct="1">
              <a:buFont typeface="Wingdings" pitchFamily="2" charset="2"/>
              <a:buChar char="v"/>
              <a:defRPr/>
            </a:pPr>
            <a:r>
              <a:rPr lang="en-US" altLang="en-US" sz="2800" dirty="0" smtClean="0"/>
              <a:t>Dust box door latches not maintained</a:t>
            </a:r>
          </a:p>
          <a:p>
            <a:pPr eaLnBrk="1" hangingPunct="1">
              <a:buFont typeface="Wingdings" pitchFamily="2" charset="2"/>
              <a:buChar char="v"/>
              <a:defRPr/>
            </a:pPr>
            <a:r>
              <a:rPr lang="en-US" altLang="en-US" sz="2800" dirty="0" smtClean="0"/>
              <a:t>Vacuum setting does not meet approval plate</a:t>
            </a:r>
          </a:p>
          <a:p>
            <a:pPr eaLnBrk="1" hangingPunct="1">
              <a:defRPr/>
            </a:pPr>
            <a:endParaRPr lang="en-US" altLang="en-US" dirty="0" smtClean="0"/>
          </a:p>
        </p:txBody>
      </p:sp>
    </p:spTree>
    <p:extLst>
      <p:ext uri="{BB962C8B-B14F-4D97-AF65-F5344CB8AC3E}">
        <p14:creationId xmlns:p14="http://schemas.microsoft.com/office/powerpoint/2010/main" val="2598580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altLang="en-US" sz="4000" dirty="0" smtClean="0"/>
              <a:t>Roof Bolter Dust Collectors</a:t>
            </a:r>
          </a:p>
        </p:txBody>
      </p:sp>
      <p:sp>
        <p:nvSpPr>
          <p:cNvPr id="31747" name="Rectangle 3"/>
          <p:cNvSpPr>
            <a:spLocks noGrp="1" noChangeArrowheads="1"/>
          </p:cNvSpPr>
          <p:nvPr>
            <p:ph type="body" idx="1"/>
          </p:nvPr>
        </p:nvSpPr>
        <p:spPr>
          <a:xfrm>
            <a:off x="457200" y="1295400"/>
            <a:ext cx="8229600" cy="4983163"/>
          </a:xfrm>
        </p:spPr>
        <p:txBody>
          <a:bodyPr/>
          <a:lstStyle/>
          <a:p>
            <a:pPr marL="457200" lvl="1" indent="0" eaLnBrk="1" hangingPunct="1">
              <a:buFont typeface="Wingdings" pitchFamily="2" charset="2"/>
              <a:buNone/>
              <a:defRPr/>
            </a:pPr>
            <a:endParaRPr lang="en-US" altLang="en-US" dirty="0" smtClean="0"/>
          </a:p>
          <a:p>
            <a:pPr lvl="1" eaLnBrk="1" hangingPunct="1">
              <a:buFont typeface="Wingdings" pitchFamily="2" charset="2"/>
              <a:buChar char="v"/>
              <a:defRPr/>
            </a:pPr>
            <a:r>
              <a:rPr lang="en-US" altLang="en-US" dirty="0" smtClean="0"/>
              <a:t>Non-Approved Hoses being used ( electrical conduit)</a:t>
            </a:r>
          </a:p>
          <a:p>
            <a:pPr lvl="1" eaLnBrk="1" hangingPunct="1">
              <a:buFont typeface="Wingdings" pitchFamily="2" charset="2"/>
              <a:buChar char="v"/>
              <a:defRPr/>
            </a:pPr>
            <a:r>
              <a:rPr lang="en-US" altLang="en-US" dirty="0" smtClean="0"/>
              <a:t>Electrical tape covering up holes</a:t>
            </a:r>
          </a:p>
          <a:p>
            <a:pPr lvl="1" eaLnBrk="1" hangingPunct="1">
              <a:buFont typeface="Wingdings" pitchFamily="2" charset="2"/>
              <a:buChar char="v"/>
              <a:defRPr/>
            </a:pPr>
            <a:r>
              <a:rPr lang="en-US" altLang="en-US" dirty="0" smtClean="0"/>
              <a:t>Clean Side of system contaminated with white fine dust</a:t>
            </a:r>
          </a:p>
          <a:p>
            <a:pPr lvl="1" eaLnBrk="1" hangingPunct="1">
              <a:buFont typeface="Wingdings" pitchFamily="2" charset="2"/>
              <a:buChar char="v"/>
              <a:defRPr/>
            </a:pPr>
            <a:r>
              <a:rPr lang="en-US" altLang="en-US" dirty="0" smtClean="0"/>
              <a:t>Latches missing; Door hinges broke; Mine sealant used to seal door.</a:t>
            </a:r>
          </a:p>
          <a:p>
            <a:pPr lvl="1" eaLnBrk="1" hangingPunct="1">
              <a:buFont typeface="Wingdings" pitchFamily="2" charset="2"/>
              <a:buChar char="v"/>
              <a:defRPr/>
            </a:pPr>
            <a:r>
              <a:rPr lang="en-US" altLang="en-US" dirty="0" smtClean="0"/>
              <a:t>Vacuum pressures to low, Hoses not clamped onto barbed connector’s.</a:t>
            </a:r>
          </a:p>
          <a:p>
            <a:pPr lvl="1" eaLnBrk="1" hangingPunct="1">
              <a:defRPr/>
            </a:pPr>
            <a:endParaRPr lang="en-US" altLang="en-US" dirty="0" smtClean="0"/>
          </a:p>
          <a:p>
            <a:pPr lvl="1" eaLnBrk="1" hangingPunct="1">
              <a:defRPr/>
            </a:pPr>
            <a:endParaRPr lang="en-US" altLang="en-US" dirty="0" smtClean="0"/>
          </a:p>
          <a:p>
            <a:pPr eaLnBrk="1" hangingPunct="1">
              <a:defRPr/>
            </a:pPr>
            <a:endParaRPr lang="en-US" altLang="en-US" dirty="0" smtClean="0"/>
          </a:p>
        </p:txBody>
      </p:sp>
    </p:spTree>
    <p:extLst>
      <p:ext uri="{BB962C8B-B14F-4D97-AF65-F5344CB8AC3E}">
        <p14:creationId xmlns:p14="http://schemas.microsoft.com/office/powerpoint/2010/main" val="221310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altLang="en-US" sz="4000" dirty="0" smtClean="0"/>
              <a:t>Roof Bolter Dust Collectors</a:t>
            </a:r>
          </a:p>
        </p:txBody>
      </p:sp>
      <p:sp>
        <p:nvSpPr>
          <p:cNvPr id="33795" name="Rectangle 3"/>
          <p:cNvSpPr>
            <a:spLocks noGrp="1" noChangeArrowheads="1"/>
          </p:cNvSpPr>
          <p:nvPr>
            <p:ph type="body" idx="1"/>
          </p:nvPr>
        </p:nvSpPr>
        <p:spPr>
          <a:xfrm>
            <a:off x="457200" y="2332038"/>
            <a:ext cx="8229600" cy="4525962"/>
          </a:xfrm>
        </p:spPr>
        <p:txBody>
          <a:bodyPr/>
          <a:lstStyle/>
          <a:p>
            <a:pPr eaLnBrk="1" hangingPunct="1">
              <a:lnSpc>
                <a:spcPct val="90000"/>
              </a:lnSpc>
              <a:buFont typeface="Wingdings" pitchFamily="2" charset="2"/>
              <a:buChar char="v"/>
              <a:defRPr/>
            </a:pPr>
            <a:r>
              <a:rPr lang="en-US" altLang="en-US" sz="2800" dirty="0" smtClean="0"/>
              <a:t>Valves installed in the dust collection system.</a:t>
            </a:r>
          </a:p>
          <a:p>
            <a:pPr eaLnBrk="1" hangingPunct="1">
              <a:lnSpc>
                <a:spcPct val="90000"/>
              </a:lnSpc>
              <a:buFont typeface="Wingdings" pitchFamily="2" charset="2"/>
              <a:buChar char="v"/>
              <a:defRPr/>
            </a:pPr>
            <a:r>
              <a:rPr lang="en-US" altLang="en-US" sz="2800" dirty="0" smtClean="0"/>
              <a:t>Low pressure found when valve to dust collection box turned off.</a:t>
            </a:r>
          </a:p>
          <a:p>
            <a:pPr eaLnBrk="1" hangingPunct="1">
              <a:lnSpc>
                <a:spcPct val="90000"/>
              </a:lnSpc>
              <a:buFont typeface="Wingdings" pitchFamily="2" charset="2"/>
              <a:buChar char="v"/>
              <a:defRPr/>
            </a:pPr>
            <a:r>
              <a:rPr lang="en-US" altLang="en-US" sz="2800" dirty="0" smtClean="0"/>
              <a:t>Door Seals “pieced” together with and without approved seals.</a:t>
            </a:r>
          </a:p>
          <a:p>
            <a:pPr eaLnBrk="1" hangingPunct="1">
              <a:lnSpc>
                <a:spcPct val="90000"/>
              </a:lnSpc>
              <a:defRPr/>
            </a:pPr>
            <a:endParaRPr lang="en-US" altLang="en-US" sz="2800" dirty="0" smtClean="0"/>
          </a:p>
        </p:txBody>
      </p:sp>
    </p:spTree>
    <p:extLst>
      <p:ext uri="{BB962C8B-B14F-4D97-AF65-F5344CB8AC3E}">
        <p14:creationId xmlns:p14="http://schemas.microsoft.com/office/powerpoint/2010/main" val="4050701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28600" y="228600"/>
            <a:ext cx="8229600" cy="1828800"/>
          </a:xfrm>
        </p:spPr>
        <p:txBody>
          <a:bodyPr>
            <a:normAutofit fontScale="90000"/>
          </a:bodyPr>
          <a:lstStyle/>
          <a:p>
            <a:pPr eaLnBrk="1" hangingPunct="1">
              <a:defRPr/>
            </a:pPr>
            <a:r>
              <a:rPr lang="en-US" altLang="en-US" sz="4000" smtClean="0"/>
              <a:t>Dust Controls not being Maintained According to Approved Ventilation Plan</a:t>
            </a:r>
          </a:p>
        </p:txBody>
      </p:sp>
      <p:sp>
        <p:nvSpPr>
          <p:cNvPr id="35843" name="Rectangle 3"/>
          <p:cNvSpPr>
            <a:spLocks noGrp="1" noChangeArrowheads="1"/>
          </p:cNvSpPr>
          <p:nvPr>
            <p:ph type="body" idx="1"/>
          </p:nvPr>
        </p:nvSpPr>
        <p:spPr>
          <a:xfrm>
            <a:off x="457200" y="2667000"/>
            <a:ext cx="8229600" cy="4525963"/>
          </a:xfrm>
        </p:spPr>
        <p:txBody>
          <a:bodyPr/>
          <a:lstStyle/>
          <a:p>
            <a:pPr eaLnBrk="1" hangingPunct="1">
              <a:defRPr/>
            </a:pPr>
            <a:r>
              <a:rPr lang="en-US" altLang="en-US" dirty="0" smtClean="0"/>
              <a:t>Water sprays </a:t>
            </a:r>
          </a:p>
          <a:p>
            <a:pPr lvl="1" eaLnBrk="1" hangingPunct="1">
              <a:buFont typeface="Wingdings" pitchFamily="2" charset="2"/>
              <a:buChar char="v"/>
              <a:defRPr/>
            </a:pPr>
            <a:r>
              <a:rPr lang="en-US" altLang="en-US" dirty="0" smtClean="0"/>
              <a:t>Required sprays not used (1MM sprays used instead of 3/32”)</a:t>
            </a:r>
          </a:p>
          <a:p>
            <a:pPr lvl="1" eaLnBrk="1" hangingPunct="1">
              <a:buFont typeface="Wingdings" pitchFamily="2" charset="2"/>
              <a:buChar char="v"/>
              <a:defRPr/>
            </a:pPr>
            <a:r>
              <a:rPr lang="en-US" altLang="en-US" dirty="0" smtClean="0"/>
              <a:t>Lower water pressure (dirty filters, inside of hoses collapsed).</a:t>
            </a:r>
          </a:p>
          <a:p>
            <a:pPr lvl="1" eaLnBrk="1" hangingPunct="1">
              <a:buFont typeface="Wingdings" pitchFamily="2" charset="2"/>
              <a:buChar char="v"/>
              <a:defRPr/>
            </a:pPr>
            <a:r>
              <a:rPr lang="en-US" altLang="en-US" dirty="0" smtClean="0"/>
              <a:t>Sprays not maintained—dirty, do not produce spray pattern.</a:t>
            </a:r>
          </a:p>
          <a:p>
            <a:pPr marL="457200" lvl="1" indent="0" eaLnBrk="1" hangingPunct="1">
              <a:buFont typeface="Wingdings" pitchFamily="2" charset="2"/>
              <a:buNone/>
              <a:defRPr/>
            </a:pPr>
            <a:endParaRPr lang="en-US" altLang="en-US" dirty="0" smtClean="0"/>
          </a:p>
          <a:p>
            <a:pPr marL="457200" lvl="1" indent="0" eaLnBrk="1" hangingPunct="1">
              <a:buFont typeface="Wingdings" pitchFamily="2" charset="2"/>
              <a:buNone/>
              <a:defRPr/>
            </a:pPr>
            <a:endParaRPr lang="en-US" altLang="en-US" dirty="0" smtClean="0"/>
          </a:p>
          <a:p>
            <a:pPr eaLnBrk="1" hangingPunct="1">
              <a:defRPr/>
            </a:pPr>
            <a:endParaRPr lang="en-US" altLang="en-US" dirty="0" smtClean="0"/>
          </a:p>
        </p:txBody>
      </p:sp>
    </p:spTree>
    <p:extLst>
      <p:ext uri="{BB962C8B-B14F-4D97-AF65-F5344CB8AC3E}">
        <p14:creationId xmlns:p14="http://schemas.microsoft.com/office/powerpoint/2010/main" val="2458305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eaLnBrk="1" hangingPunct="1">
              <a:defRPr/>
            </a:pPr>
            <a:r>
              <a:rPr lang="en-US" altLang="en-US" sz="4000" dirty="0" smtClean="0"/>
              <a:t>Dust Controls not being Maintained According to Approved Ventilation Plan</a:t>
            </a:r>
          </a:p>
        </p:txBody>
      </p:sp>
      <p:sp>
        <p:nvSpPr>
          <p:cNvPr id="37891" name="Rectangle 3"/>
          <p:cNvSpPr>
            <a:spLocks noGrp="1" noChangeArrowheads="1"/>
          </p:cNvSpPr>
          <p:nvPr>
            <p:ph type="body" idx="1"/>
          </p:nvPr>
        </p:nvSpPr>
        <p:spPr>
          <a:xfrm>
            <a:off x="457200" y="2819400"/>
            <a:ext cx="8229600" cy="3311525"/>
          </a:xfrm>
        </p:spPr>
        <p:txBody>
          <a:bodyPr/>
          <a:lstStyle/>
          <a:p>
            <a:pPr eaLnBrk="1" hangingPunct="1">
              <a:lnSpc>
                <a:spcPct val="80000"/>
              </a:lnSpc>
              <a:buFont typeface="Wingdings" pitchFamily="2" charset="2"/>
              <a:buChar char="v"/>
              <a:defRPr/>
            </a:pPr>
            <a:r>
              <a:rPr lang="en-US" altLang="en-US" sz="2800" dirty="0" smtClean="0"/>
              <a:t>Mag Gauges not maintained</a:t>
            </a:r>
          </a:p>
          <a:p>
            <a:pPr eaLnBrk="1" hangingPunct="1">
              <a:lnSpc>
                <a:spcPct val="80000"/>
              </a:lnSpc>
              <a:buFont typeface="Wingdings" pitchFamily="2" charset="2"/>
              <a:buChar char="v"/>
              <a:defRPr/>
            </a:pPr>
            <a:r>
              <a:rPr lang="en-US" altLang="en-US" sz="2800" dirty="0" smtClean="0"/>
              <a:t>Holes on adapters of Mag Gauges plugged with dirt/sediment</a:t>
            </a:r>
          </a:p>
          <a:p>
            <a:pPr eaLnBrk="1" hangingPunct="1">
              <a:lnSpc>
                <a:spcPct val="80000"/>
              </a:lnSpc>
              <a:buFont typeface="Wingdings" pitchFamily="2" charset="2"/>
              <a:buChar char="v"/>
              <a:defRPr/>
            </a:pPr>
            <a:r>
              <a:rPr lang="en-US" altLang="en-US" sz="2800" dirty="0" smtClean="0"/>
              <a:t>Loose adapters on Mag Gauges</a:t>
            </a:r>
          </a:p>
          <a:p>
            <a:pPr eaLnBrk="1" hangingPunct="1">
              <a:lnSpc>
                <a:spcPct val="80000"/>
              </a:lnSpc>
              <a:buFont typeface="Wingdings" pitchFamily="2" charset="2"/>
              <a:buChar char="v"/>
              <a:defRPr/>
            </a:pPr>
            <a:r>
              <a:rPr lang="en-US" altLang="en-US" sz="2800" dirty="0" smtClean="0"/>
              <a:t>CMO’s do not know Plan requirements (Scrubber screen needs cleaned every 40 feet of advancement).</a:t>
            </a:r>
          </a:p>
          <a:p>
            <a:pPr eaLnBrk="1" hangingPunct="1">
              <a:lnSpc>
                <a:spcPct val="80000"/>
              </a:lnSpc>
              <a:defRPr/>
            </a:pPr>
            <a:endParaRPr lang="en-US" altLang="en-US" sz="2000" dirty="0" smtClean="0"/>
          </a:p>
        </p:txBody>
      </p:sp>
    </p:spTree>
    <p:extLst>
      <p:ext uri="{BB962C8B-B14F-4D97-AF65-F5344CB8AC3E}">
        <p14:creationId xmlns:p14="http://schemas.microsoft.com/office/powerpoint/2010/main" val="3744076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457200" y="1600200"/>
            <a:ext cx="8229600" cy="4800600"/>
          </a:xfrm>
        </p:spPr>
        <p:txBody>
          <a:bodyPr>
            <a:normAutofit/>
          </a:bodyPr>
          <a:lstStyle/>
          <a:p>
            <a:pPr marL="109728" indent="0" eaLnBrk="1" hangingPunct="1">
              <a:buNone/>
              <a:defRPr/>
            </a:pPr>
            <a:endParaRPr lang="en-US" sz="2400" dirty="0" smtClean="0"/>
          </a:p>
          <a:p>
            <a:pPr lvl="1" eaLnBrk="1" hangingPunct="1">
              <a:defRPr/>
            </a:pPr>
            <a:r>
              <a:rPr lang="en-US" sz="2400" dirty="0" smtClean="0"/>
              <a:t>Certified person conducting the on-shift examination to assure compliance with the respirable dust control parameters was not certifying by initials, date, and time that the examination was made.</a:t>
            </a:r>
          </a:p>
        </p:txBody>
      </p:sp>
      <p:sp>
        <p:nvSpPr>
          <p:cNvPr id="2" name="Slide Number Placeholder 1"/>
          <p:cNvSpPr>
            <a:spLocks noGrp="1"/>
          </p:cNvSpPr>
          <p:nvPr>
            <p:ph type="sldNum" sz="quarter" idx="12"/>
          </p:nvPr>
        </p:nvSpPr>
        <p:spPr/>
        <p:txBody>
          <a:bodyPr/>
          <a:lstStyle/>
          <a:p>
            <a:pPr>
              <a:defRPr/>
            </a:pPr>
            <a:fld id="{98D2E6B1-E0F2-4FD4-874A-D27B98DA7671}" type="slidenum">
              <a:rPr lang="en-US" smtClean="0"/>
              <a:pPr>
                <a:defRPr/>
              </a:pPr>
              <a:t>4</a:t>
            </a:fld>
            <a:endParaRPr lang="en-US" dirty="0"/>
          </a:p>
        </p:txBody>
      </p:sp>
      <p:sp>
        <p:nvSpPr>
          <p:cNvPr id="40962" name="Rectangle 2"/>
          <p:cNvSpPr>
            <a:spLocks noGrp="1" noChangeArrowheads="1"/>
          </p:cNvSpPr>
          <p:nvPr>
            <p:ph type="title"/>
          </p:nvPr>
        </p:nvSpPr>
        <p:spPr/>
        <p:txBody>
          <a:bodyPr>
            <a:normAutofit fontScale="90000"/>
          </a:bodyPr>
          <a:lstStyle/>
          <a:p>
            <a:pPr eaLnBrk="1" hangingPunct="1">
              <a:defRPr/>
            </a:pPr>
            <a:r>
              <a:rPr lang="en-US" sz="4000" dirty="0" smtClean="0">
                <a:solidFill>
                  <a:srgbClr val="00B0F0"/>
                </a:solidFill>
              </a:rPr>
              <a:t>Part 75 – 75.362 (g)(2) </a:t>
            </a:r>
            <a:br>
              <a:rPr lang="en-US" sz="4000" dirty="0" smtClean="0">
                <a:solidFill>
                  <a:srgbClr val="00B0F0"/>
                </a:solidFill>
              </a:rPr>
            </a:br>
            <a:r>
              <a:rPr lang="en-US" sz="4000" dirty="0" smtClean="0">
                <a:solidFill>
                  <a:srgbClr val="00B0F0"/>
                </a:solidFill>
              </a:rPr>
              <a:t>On-shift Examinations </a:t>
            </a:r>
          </a:p>
        </p:txBody>
      </p:sp>
    </p:spTree>
    <p:extLst>
      <p:ext uri="{BB962C8B-B14F-4D97-AF65-F5344CB8AC3E}">
        <p14:creationId xmlns:p14="http://schemas.microsoft.com/office/powerpoint/2010/main" val="126101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457200" y="2667000"/>
            <a:ext cx="8229600" cy="4525963"/>
          </a:xfrm>
        </p:spPr>
        <p:txBody>
          <a:bodyPr/>
          <a:lstStyle/>
          <a:p>
            <a:pPr marL="109728" indent="0" eaLnBrk="1" hangingPunct="1">
              <a:buNone/>
              <a:defRPr/>
            </a:pPr>
            <a:r>
              <a:rPr lang="en-US" altLang="en-US" dirty="0" smtClean="0"/>
              <a:t> </a:t>
            </a:r>
          </a:p>
          <a:p>
            <a:pPr lvl="1" eaLnBrk="1" hangingPunct="1">
              <a:defRPr/>
            </a:pPr>
            <a:r>
              <a:rPr lang="en-US" altLang="en-US" dirty="0"/>
              <a:t>S</a:t>
            </a:r>
            <a:r>
              <a:rPr lang="en-US" altLang="en-US" dirty="0" smtClean="0"/>
              <a:t>prays used were not approved in the plan</a:t>
            </a:r>
          </a:p>
          <a:p>
            <a:pPr lvl="1" eaLnBrk="1" hangingPunct="1">
              <a:defRPr/>
            </a:pPr>
            <a:r>
              <a:rPr lang="en-US" altLang="en-US" dirty="0" smtClean="0"/>
              <a:t>Water flow rate incorrect</a:t>
            </a:r>
          </a:p>
          <a:p>
            <a:pPr lvl="1" eaLnBrk="1" hangingPunct="1">
              <a:defRPr/>
            </a:pPr>
            <a:r>
              <a:rPr lang="en-US" altLang="en-US" dirty="0" smtClean="0"/>
              <a:t>Pressure was not being checked on both sides of the Continuous Miner and multiple locations on Longwall </a:t>
            </a:r>
          </a:p>
          <a:p>
            <a:pPr lvl="1" eaLnBrk="1" hangingPunct="1">
              <a:defRPr/>
            </a:pPr>
            <a:r>
              <a:rPr lang="en-US" altLang="en-US" dirty="0" smtClean="0"/>
              <a:t>Dirty sprays were producing an ineffective spray pattern</a:t>
            </a:r>
          </a:p>
          <a:p>
            <a:pPr lvl="1" eaLnBrk="1" hangingPunct="1">
              <a:defRPr/>
            </a:pPr>
            <a:endParaRPr lang="en-US" altLang="en-US" dirty="0"/>
          </a:p>
          <a:p>
            <a:pPr lvl="1" eaLnBrk="1" hangingPunct="1">
              <a:defRPr/>
            </a:pPr>
            <a:endParaRPr lang="en-US" altLang="en-US" dirty="0" smtClean="0"/>
          </a:p>
          <a:p>
            <a:pPr eaLnBrk="1" hangingPunct="1">
              <a:defRPr/>
            </a:pPr>
            <a:endParaRPr lang="en-US" altLang="en-US" dirty="0" smtClean="0"/>
          </a:p>
        </p:txBody>
      </p:sp>
      <p:sp>
        <p:nvSpPr>
          <p:cNvPr id="35842" name="Rectangle 2"/>
          <p:cNvSpPr>
            <a:spLocks noGrp="1" noChangeArrowheads="1"/>
          </p:cNvSpPr>
          <p:nvPr>
            <p:ph type="title"/>
          </p:nvPr>
        </p:nvSpPr>
        <p:spPr>
          <a:xfrm>
            <a:off x="228600" y="228600"/>
            <a:ext cx="8229600" cy="2438400"/>
          </a:xfrm>
        </p:spPr>
        <p:txBody>
          <a:bodyPr>
            <a:normAutofit/>
          </a:bodyPr>
          <a:lstStyle/>
          <a:p>
            <a:pPr eaLnBrk="1" hangingPunct="1">
              <a:defRPr/>
            </a:pPr>
            <a:r>
              <a:rPr lang="en-US" altLang="en-US" sz="4000" dirty="0" smtClean="0">
                <a:solidFill>
                  <a:srgbClr val="00B0F0"/>
                </a:solidFill>
              </a:rPr>
              <a:t>Water Spray System Examination</a:t>
            </a:r>
          </a:p>
        </p:txBody>
      </p:sp>
    </p:spTree>
    <p:extLst>
      <p:ext uri="{BB962C8B-B14F-4D97-AF65-F5344CB8AC3E}">
        <p14:creationId xmlns:p14="http://schemas.microsoft.com/office/powerpoint/2010/main" val="957627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altLang="en-US" sz="2800" dirty="0" smtClean="0"/>
              <a:t>Full </a:t>
            </a:r>
            <a:r>
              <a:rPr lang="en-US" altLang="en-US" sz="2800" dirty="0"/>
              <a:t>Pitot T</a:t>
            </a:r>
            <a:r>
              <a:rPr lang="en-US" altLang="en-US" sz="2800" dirty="0" smtClean="0"/>
              <a:t>raverse checks of the scrubber were not being conducted and some folks did not know how to conduct the required checks or how to </a:t>
            </a:r>
            <a:r>
              <a:rPr lang="en-US" altLang="en-US" sz="2400" dirty="0"/>
              <a:t>e</a:t>
            </a:r>
            <a:r>
              <a:rPr lang="en-US" altLang="en-US" sz="2400" dirty="0" smtClean="0"/>
              <a:t>stablish a centerline correlation factor (Average </a:t>
            </a:r>
            <a:r>
              <a:rPr lang="en-US" altLang="en-US" sz="2400" dirty="0"/>
              <a:t>velocity divided by centerline </a:t>
            </a:r>
            <a:r>
              <a:rPr lang="en-US" altLang="en-US" sz="2400" dirty="0" smtClean="0"/>
              <a:t>reading) for use throughout the week for a comparison</a:t>
            </a:r>
            <a:r>
              <a:rPr lang="en-US" altLang="en-US" sz="2400" dirty="0"/>
              <a:t> </a:t>
            </a:r>
            <a:r>
              <a:rPr lang="en-US" altLang="en-US" sz="2400" dirty="0" smtClean="0"/>
              <a:t>depending on your plan requirements.</a:t>
            </a:r>
          </a:p>
          <a:p>
            <a:r>
              <a:rPr lang="en-US" altLang="en-US" sz="2800" dirty="0" smtClean="0"/>
              <a:t>Scrubber sprays were not being checked </a:t>
            </a:r>
            <a:r>
              <a:rPr lang="en-US" altLang="en-US" sz="2800" dirty="0"/>
              <a:t>t</a:t>
            </a:r>
            <a:r>
              <a:rPr lang="en-US" altLang="en-US" sz="2800" dirty="0" smtClean="0"/>
              <a:t>o make sure they were working and covering the entire area of the screen. </a:t>
            </a:r>
          </a:p>
          <a:p>
            <a:r>
              <a:rPr lang="en-US" altLang="en-US" sz="2800" dirty="0" smtClean="0"/>
              <a:t>Different size screens were being used besides what the plan required. Examples- 20 mesh,30 mesh, or bottle brush type </a:t>
            </a:r>
          </a:p>
          <a:p>
            <a:r>
              <a:rPr lang="en-US" altLang="en-US" sz="2800" dirty="0" smtClean="0"/>
              <a:t>Seals </a:t>
            </a:r>
            <a:r>
              <a:rPr lang="en-US" altLang="en-US" sz="2800" dirty="0"/>
              <a:t>around screen </a:t>
            </a:r>
            <a:r>
              <a:rPr lang="en-US" altLang="en-US" sz="2800" dirty="0" smtClean="0"/>
              <a:t>doors and demister were missing or damaged.</a:t>
            </a:r>
          </a:p>
          <a:p>
            <a:r>
              <a:rPr lang="en-US" altLang="en-US" sz="2800" dirty="0" smtClean="0"/>
              <a:t>The bottom </a:t>
            </a:r>
            <a:r>
              <a:rPr lang="en-US" altLang="en-US" sz="2800" dirty="0"/>
              <a:t>of </a:t>
            </a:r>
            <a:r>
              <a:rPr lang="en-US" altLang="en-US" sz="2800" dirty="0" smtClean="0"/>
              <a:t>sumps were found clogged.</a:t>
            </a:r>
          </a:p>
          <a:p>
            <a:r>
              <a:rPr lang="en-US" altLang="en-US" sz="2800" dirty="0"/>
              <a:t>D</a:t>
            </a:r>
            <a:r>
              <a:rPr lang="en-US" altLang="en-US" sz="2800" dirty="0" smtClean="0"/>
              <a:t>eflector </a:t>
            </a:r>
            <a:r>
              <a:rPr lang="en-US" altLang="en-US" sz="2800" dirty="0"/>
              <a:t>vents </a:t>
            </a:r>
            <a:r>
              <a:rPr lang="en-US" altLang="en-US" sz="2800" dirty="0" smtClean="0"/>
              <a:t>were </a:t>
            </a:r>
            <a:r>
              <a:rPr lang="en-US" altLang="en-US" sz="2800" dirty="0"/>
              <a:t>damaged to keep from directing exhaust toward </a:t>
            </a:r>
            <a:r>
              <a:rPr lang="en-US" altLang="en-US" sz="2800" dirty="0" smtClean="0"/>
              <a:t>ribs and a few were found missing. </a:t>
            </a:r>
            <a:endParaRPr lang="en-US" altLang="en-US" sz="2800" dirty="0"/>
          </a:p>
          <a:p>
            <a:endParaRPr lang="en-US" dirty="0"/>
          </a:p>
        </p:txBody>
      </p:sp>
      <p:sp>
        <p:nvSpPr>
          <p:cNvPr id="3" name="Title 2"/>
          <p:cNvSpPr>
            <a:spLocks noGrp="1"/>
          </p:cNvSpPr>
          <p:nvPr>
            <p:ph type="title"/>
          </p:nvPr>
        </p:nvSpPr>
        <p:spPr/>
        <p:txBody>
          <a:bodyPr>
            <a:normAutofit/>
          </a:bodyPr>
          <a:lstStyle/>
          <a:p>
            <a:r>
              <a:rPr lang="en-US" dirty="0" smtClean="0">
                <a:solidFill>
                  <a:srgbClr val="00B0F0"/>
                </a:solidFill>
              </a:rPr>
              <a:t>Scrubber Examination</a:t>
            </a:r>
            <a:endParaRPr lang="en-US" dirty="0">
              <a:solidFill>
                <a:srgbClr val="00B0F0"/>
              </a:solidFill>
            </a:endParaRPr>
          </a:p>
        </p:txBody>
      </p:sp>
    </p:spTree>
    <p:extLst>
      <p:ext uri="{BB962C8B-B14F-4D97-AF65-F5344CB8AC3E}">
        <p14:creationId xmlns:p14="http://schemas.microsoft.com/office/powerpoint/2010/main" val="534529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p:txBody>
      </p:sp>
      <p:sp>
        <p:nvSpPr>
          <p:cNvPr id="3" name="Title 2"/>
          <p:cNvSpPr>
            <a:spLocks noGrp="1"/>
          </p:cNvSpPr>
          <p:nvPr>
            <p:ph type="title"/>
          </p:nvPr>
        </p:nvSpPr>
        <p:spPr/>
        <p:txBody>
          <a:bodyPr>
            <a:normAutofit fontScale="90000"/>
          </a:bodyPr>
          <a:lstStyle/>
          <a:p>
            <a:r>
              <a:rPr lang="en-US" dirty="0" smtClean="0"/>
              <a:t> </a:t>
            </a:r>
            <a:r>
              <a:rPr lang="en-US" dirty="0" smtClean="0">
                <a:solidFill>
                  <a:srgbClr val="00B0F0"/>
                </a:solidFill>
              </a:rPr>
              <a:t>On-shift Parameter check of Roof     Bolting Machines</a:t>
            </a:r>
            <a:endParaRPr lang="en-US" dirty="0">
              <a:solidFill>
                <a:srgbClr val="00B0F0"/>
              </a:solidFill>
            </a:endParaRPr>
          </a:p>
        </p:txBody>
      </p:sp>
      <p:pic>
        <p:nvPicPr>
          <p:cNvPr id="4" name="Picture 3" descr="IMG_9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7467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746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G_59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229600" cy="5486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627" name="Picture 3" descr="IMG_59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9838" y="4129088"/>
            <a:ext cx="4094162" cy="272891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628" name="Text Box 4"/>
          <p:cNvSpPr txBox="1">
            <a:spLocks noChangeArrowheads="1"/>
          </p:cNvSpPr>
          <p:nvPr/>
        </p:nvSpPr>
        <p:spPr bwMode="auto">
          <a:xfrm>
            <a:off x="438150" y="5922963"/>
            <a:ext cx="46116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FF00"/>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pPr algn="ctr">
              <a:spcBef>
                <a:spcPct val="50000"/>
              </a:spcBef>
            </a:pPr>
            <a:r>
              <a:rPr lang="en-US" altLang="en-US" sz="2000" b="1" dirty="0" smtClean="0">
                <a:latin typeface="Arial" charset="0"/>
              </a:rPr>
              <a:t>               MSHA </a:t>
            </a:r>
            <a:r>
              <a:rPr lang="en-US" altLang="en-US" sz="2000" b="1" dirty="0">
                <a:latin typeface="Arial" charset="0"/>
              </a:rPr>
              <a:t>Approved Dust Hose</a:t>
            </a:r>
          </a:p>
        </p:txBody>
      </p:sp>
      <p:sp>
        <p:nvSpPr>
          <p:cNvPr id="26629" name="Line 5"/>
          <p:cNvSpPr>
            <a:spLocks noChangeShapeType="1"/>
          </p:cNvSpPr>
          <p:nvPr/>
        </p:nvSpPr>
        <p:spPr bwMode="auto">
          <a:xfrm flipV="1">
            <a:off x="1384300" y="3211513"/>
            <a:ext cx="852488" cy="1174750"/>
          </a:xfrm>
          <a:prstGeom prst="line">
            <a:avLst/>
          </a:prstGeom>
          <a:noFill/>
          <a:ln w="76200">
            <a:solidFill>
              <a:srgbClr val="FFFF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462547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endParaRPr lang="en-US" altLang="en-US" dirty="0"/>
          </a:p>
        </p:txBody>
      </p:sp>
      <p:pic>
        <p:nvPicPr>
          <p:cNvPr id="32771" name="Picture 5" descr="511-6x"/>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0" y="4014788"/>
            <a:ext cx="5254625" cy="253841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772" name="Picture 6" descr="511-8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6238" y="1241425"/>
            <a:ext cx="3497262" cy="46736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773" name="Text Box 7"/>
          <p:cNvSpPr txBox="1">
            <a:spLocks noChangeArrowheads="1"/>
          </p:cNvSpPr>
          <p:nvPr/>
        </p:nvSpPr>
        <p:spPr bwMode="auto">
          <a:xfrm>
            <a:off x="685800" y="1203325"/>
            <a:ext cx="3962400"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pPr>
              <a:spcBef>
                <a:spcPct val="50000"/>
              </a:spcBef>
              <a:buFontTx/>
              <a:buChar char="•"/>
            </a:pPr>
            <a:r>
              <a:rPr lang="en-US" altLang="en-US" sz="2000" dirty="0"/>
              <a:t>Check for and Fix Any Leaks</a:t>
            </a:r>
          </a:p>
          <a:p>
            <a:pPr>
              <a:spcBef>
                <a:spcPct val="50000"/>
              </a:spcBef>
              <a:buFontTx/>
              <a:buChar char="•"/>
            </a:pPr>
            <a:r>
              <a:rPr lang="en-US" altLang="en-US" sz="2000" dirty="0"/>
              <a:t>Check for Hose Wear and Replace if Required</a:t>
            </a:r>
          </a:p>
          <a:p>
            <a:pPr>
              <a:spcBef>
                <a:spcPct val="50000"/>
              </a:spcBef>
              <a:buFontTx/>
              <a:buChar char="•"/>
            </a:pPr>
            <a:r>
              <a:rPr lang="en-US" altLang="en-US" sz="2000" dirty="0"/>
              <a:t>Hose Clamps – Installed and Tight</a:t>
            </a:r>
          </a:p>
          <a:p>
            <a:pPr>
              <a:spcBef>
                <a:spcPct val="50000"/>
              </a:spcBef>
            </a:pPr>
            <a:endParaRPr lang="en-US" altLang="en-US" sz="2000" dirty="0"/>
          </a:p>
        </p:txBody>
      </p:sp>
      <p:sp>
        <p:nvSpPr>
          <p:cNvPr id="32774" name="Text Box 8"/>
          <p:cNvSpPr txBox="1">
            <a:spLocks noChangeArrowheads="1"/>
          </p:cNvSpPr>
          <p:nvPr/>
        </p:nvSpPr>
        <p:spPr bwMode="auto">
          <a:xfrm>
            <a:off x="304800" y="228600"/>
            <a:ext cx="82296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pPr>
              <a:spcBef>
                <a:spcPct val="50000"/>
              </a:spcBef>
            </a:pPr>
            <a:r>
              <a:rPr lang="en-US" altLang="en-US" dirty="0"/>
              <a:t>INSPECTION AND MAINTENANCE - DUST HOSE, FITTINGS AND CLAMPS</a:t>
            </a:r>
          </a:p>
          <a:p>
            <a:pPr>
              <a:spcBef>
                <a:spcPct val="50000"/>
              </a:spcBef>
            </a:pPr>
            <a:endParaRPr lang="en-US" altLang="en-US" dirty="0"/>
          </a:p>
        </p:txBody>
      </p:sp>
    </p:spTree>
    <p:extLst>
      <p:ext uri="{BB962C8B-B14F-4D97-AF65-F5344CB8AC3E}">
        <p14:creationId xmlns:p14="http://schemas.microsoft.com/office/powerpoint/2010/main" val="30448314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424</TotalTime>
  <Words>1538</Words>
  <Application>Microsoft Office PowerPoint</Application>
  <PresentationFormat>On-screen Show (4:3)</PresentationFormat>
  <Paragraphs>252</Paragraphs>
  <Slides>34</Slides>
  <Notes>6</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Concourse</vt:lpstr>
      <vt:lpstr>Lessons Learned  Dust Emphasis Team Inspections  On-Shift Examinations</vt:lpstr>
      <vt:lpstr>Part 75 – 75.362 (a)(2) On-shift Examinations</vt:lpstr>
      <vt:lpstr>Part 75 – 75.362 (a)(2) On-shift Examinations</vt:lpstr>
      <vt:lpstr>Part 75 – 75.362 (g)(2)  On-shift Examinations </vt:lpstr>
      <vt:lpstr>Water Spray System Examination</vt:lpstr>
      <vt:lpstr>Scrubber Examination</vt:lpstr>
      <vt:lpstr> On-shift Parameter check of Roof     Bolting Machines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FINDINGS OF THE DUST EMPHASIS TEAMS</vt:lpstr>
      <vt:lpstr>FINDINGS OF THE DUST EMPHASIS TEAMS (cont.)</vt:lpstr>
      <vt:lpstr>FINDINGS OF THE DUST EMPHASIS TEAMS (cont.)</vt:lpstr>
      <vt:lpstr>PowerPoint Presentation</vt:lpstr>
      <vt:lpstr>PowerPoint Presentation</vt:lpstr>
      <vt:lpstr>PowerPoint Presentation</vt:lpstr>
      <vt:lpstr>PowerPoint Presentation</vt:lpstr>
      <vt:lpstr>PowerPoint Presentation</vt:lpstr>
      <vt:lpstr>Lessons Learned  Dust Inspections</vt:lpstr>
      <vt:lpstr>Operator Sampling Program</vt:lpstr>
      <vt:lpstr>Operator Sampling Program</vt:lpstr>
      <vt:lpstr>Air Quantity</vt:lpstr>
      <vt:lpstr>Dust Scrubber</vt:lpstr>
      <vt:lpstr>Dust Scrubber</vt:lpstr>
      <vt:lpstr>Roof Bolter Dust Collectors</vt:lpstr>
      <vt:lpstr>Roof Bolter Dust Collectors</vt:lpstr>
      <vt:lpstr>Roof Bolter Dust Collectors</vt:lpstr>
      <vt:lpstr>Dust Controls not being Maintained According to Approved Ventilation Plan</vt:lpstr>
      <vt:lpstr>Dust Controls not being Maintained According to Approved Ventilation Plan</vt:lpstr>
    </vt:vector>
  </TitlesOfParts>
  <Company>DOL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Learned  Dust Emphasis Team Inspections  On-Shift Examinations</dc:title>
  <dc:creator>Baker, Roy - MSHA</dc:creator>
  <cp:lastModifiedBy>Meikle, Gregory B - MSHA</cp:lastModifiedBy>
  <cp:revision>34</cp:revision>
  <cp:lastPrinted>2014-10-20T14:36:13Z</cp:lastPrinted>
  <dcterms:created xsi:type="dcterms:W3CDTF">2014-10-07T18:50:04Z</dcterms:created>
  <dcterms:modified xsi:type="dcterms:W3CDTF">2014-10-27T16:38:58Z</dcterms:modified>
</cp:coreProperties>
</file>